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8D70"/>
    <a:srgbClr val="CC0000"/>
    <a:srgbClr val="99C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9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63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5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82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12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0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71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4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23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37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1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E8268-7CFA-4B77-AE23-CAC7DC16BF31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8F0CE-CCE0-43DA-9B67-1644AFF3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13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5587088" y="351320"/>
            <a:ext cx="1903329" cy="5543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949771" y="391385"/>
            <a:ext cx="1189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Head of Service</a:t>
            </a:r>
          </a:p>
          <a:p>
            <a:r>
              <a:rPr lang="en-GB" sz="1200" dirty="0" smtClean="0"/>
              <a:t>Marie Woolston</a:t>
            </a:r>
            <a:endParaRPr lang="en-GB" sz="1200" dirty="0"/>
          </a:p>
        </p:txBody>
      </p:sp>
      <p:sp>
        <p:nvSpPr>
          <p:cNvPr id="34" name="Rectangle 33"/>
          <p:cNvSpPr/>
          <p:nvPr/>
        </p:nvSpPr>
        <p:spPr>
          <a:xfrm>
            <a:off x="131624" y="45006"/>
            <a:ext cx="4739178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b="1" dirty="0" smtClean="0">
                <a:solidFill>
                  <a:srgbClr val="99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NORTH</a:t>
            </a:r>
            <a:r>
              <a:rPr lang="en-GB" sz="1400" b="1" dirty="0" smtClean="0">
                <a:solidFill>
                  <a:srgbClr val="CC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99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WEST</a:t>
            </a:r>
            <a:r>
              <a:rPr lang="en-GB" sz="1400" b="1" dirty="0" smtClean="0">
                <a:solidFill>
                  <a:srgbClr val="CC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99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KENT</a:t>
            </a:r>
            <a:r>
              <a:rPr lang="en-GB" sz="1400" b="1" dirty="0" smtClean="0">
                <a:solidFill>
                  <a:srgbClr val="CC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99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ALTERNATIVE</a:t>
            </a:r>
            <a:r>
              <a:rPr lang="en-GB" sz="1400" b="1" dirty="0" smtClean="0">
                <a:solidFill>
                  <a:srgbClr val="CC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99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PROVISION</a:t>
            </a:r>
            <a:r>
              <a:rPr lang="en-GB" sz="1400" b="1" dirty="0">
                <a:solidFill>
                  <a:srgbClr val="CC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99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endParaRPr lang="en-GB" sz="1400" dirty="0">
              <a:solidFill>
                <a:srgbClr val="99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9210525" y="781113"/>
            <a:ext cx="1968706" cy="742220"/>
            <a:chOff x="5241039" y="792356"/>
            <a:chExt cx="1968706" cy="585123"/>
          </a:xfrm>
        </p:grpSpPr>
        <p:sp>
          <p:nvSpPr>
            <p:cNvPr id="36" name="Rounded Rectangle 35"/>
            <p:cNvSpPr/>
            <p:nvPr/>
          </p:nvSpPr>
          <p:spPr>
            <a:xfrm>
              <a:off x="5241039" y="792356"/>
              <a:ext cx="1968706" cy="585123"/>
            </a:xfrm>
            <a:prstGeom prst="round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70620" y="844897"/>
              <a:ext cx="1678408" cy="509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 smtClean="0"/>
                <a:t>Deputy</a:t>
              </a:r>
              <a:r>
                <a:rPr lang="en-GB" sz="1200" dirty="0" smtClean="0"/>
                <a:t> </a:t>
              </a:r>
              <a:r>
                <a:rPr lang="en-GB" sz="1200" b="1" dirty="0" smtClean="0"/>
                <a:t>Head</a:t>
              </a:r>
              <a:r>
                <a:rPr lang="en-GB" sz="1200" dirty="0" smtClean="0"/>
                <a:t> </a:t>
              </a:r>
              <a:r>
                <a:rPr lang="en-GB" sz="1200" b="1" dirty="0" smtClean="0"/>
                <a:t>of</a:t>
              </a:r>
              <a:r>
                <a:rPr lang="en-GB" sz="1200" dirty="0" smtClean="0"/>
                <a:t> </a:t>
              </a:r>
              <a:r>
                <a:rPr lang="en-GB" sz="1200" b="1" dirty="0" smtClean="0"/>
                <a:t>Service</a:t>
              </a:r>
            </a:p>
            <a:p>
              <a:pPr algn="ctr"/>
              <a:r>
                <a:rPr lang="en-GB" sz="1200" b="1" dirty="0" smtClean="0"/>
                <a:t>SENCo</a:t>
              </a:r>
              <a:endParaRPr lang="en-GB" sz="1200" dirty="0">
                <a:solidFill>
                  <a:srgbClr val="FFFF00"/>
                </a:solidFill>
              </a:endParaRPr>
            </a:p>
            <a:p>
              <a:pPr algn="ctr"/>
              <a:r>
                <a:rPr lang="en-GB" sz="1200" dirty="0" smtClean="0"/>
                <a:t>Abigail Woodhouse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07357" y="3464286"/>
            <a:ext cx="2186817" cy="5309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 smtClean="0"/>
              <a:t>Quality of Education Lead</a:t>
            </a:r>
          </a:p>
          <a:p>
            <a:pPr algn="ctr"/>
            <a:r>
              <a:rPr lang="en-GB" sz="1000" b="1" dirty="0" smtClean="0"/>
              <a:t>Raising Standards Quality of Teaching</a:t>
            </a:r>
          </a:p>
          <a:p>
            <a:pPr algn="ctr"/>
            <a:r>
              <a:rPr lang="en-GB" sz="1050" dirty="0" smtClean="0"/>
              <a:t>Dawn Johnson (English CT)</a:t>
            </a:r>
            <a:endParaRPr lang="en-GB" sz="1050" dirty="0"/>
          </a:p>
        </p:txBody>
      </p:sp>
      <p:grpSp>
        <p:nvGrpSpPr>
          <p:cNvPr id="24" name="Group 23"/>
          <p:cNvGrpSpPr/>
          <p:nvPr/>
        </p:nvGrpSpPr>
        <p:grpSpPr>
          <a:xfrm>
            <a:off x="834507" y="4310054"/>
            <a:ext cx="4905822" cy="1691731"/>
            <a:chOff x="1147778" y="4530189"/>
            <a:chExt cx="4905822" cy="1691731"/>
          </a:xfrm>
        </p:grpSpPr>
        <p:grpSp>
          <p:nvGrpSpPr>
            <p:cNvPr id="17" name="Group 16"/>
            <p:cNvGrpSpPr/>
            <p:nvPr/>
          </p:nvGrpSpPr>
          <p:grpSpPr>
            <a:xfrm>
              <a:off x="1147778" y="4530189"/>
              <a:ext cx="3586694" cy="1691731"/>
              <a:chOff x="1573304" y="4522601"/>
              <a:chExt cx="3586694" cy="1691731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4151590" y="4526328"/>
                <a:ext cx="889489" cy="474670"/>
              </a:xfrm>
              <a:prstGeom prst="roundRect">
                <a:avLst/>
              </a:prstGeom>
              <a:solidFill>
                <a:srgbClr val="C08D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2944014" y="5127725"/>
                <a:ext cx="889489" cy="474670"/>
              </a:xfrm>
              <a:prstGeom prst="roundRect">
                <a:avLst/>
              </a:prstGeom>
              <a:solidFill>
                <a:srgbClr val="C08D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2944014" y="4523867"/>
                <a:ext cx="889489" cy="474670"/>
              </a:xfrm>
              <a:prstGeom prst="roundRect">
                <a:avLst/>
              </a:prstGeom>
              <a:solidFill>
                <a:srgbClr val="C08D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187417" y="4535916"/>
                <a:ext cx="85792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50" b="1" dirty="0" smtClean="0"/>
                  <a:t>Teacher</a:t>
                </a:r>
              </a:p>
              <a:p>
                <a:pPr algn="ctr"/>
                <a:r>
                  <a:rPr lang="en-GB" sz="1050" dirty="0" smtClean="0"/>
                  <a:t>Daniel Sales</a:t>
                </a: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999113" y="4543610"/>
                <a:ext cx="7200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00" b="1" dirty="0" smtClean="0"/>
                  <a:t>Teacher</a:t>
                </a:r>
              </a:p>
              <a:p>
                <a:pPr algn="ctr"/>
                <a:r>
                  <a:rPr lang="en-GB" sz="1000" dirty="0" smtClean="0"/>
                  <a:t>Viki Burns</a:t>
                </a: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4004053" y="5138048"/>
                <a:ext cx="1155945" cy="474670"/>
              </a:xfrm>
              <a:prstGeom prst="roundRect">
                <a:avLst/>
              </a:prstGeom>
              <a:solidFill>
                <a:srgbClr val="C08D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endParaRPr lang="en-GB" sz="1050" b="1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sz="1050" b="1" dirty="0" smtClean="0">
                    <a:solidFill>
                      <a:prstClr val="black"/>
                    </a:solidFill>
                  </a:rPr>
                  <a:t> </a:t>
                </a:r>
                <a:endParaRPr lang="en-GB" sz="105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988529" y="5121020"/>
                <a:ext cx="7841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00" b="1" dirty="0" smtClean="0"/>
                  <a:t>Teacher</a:t>
                </a:r>
              </a:p>
              <a:p>
                <a:pPr algn="ctr"/>
                <a:r>
                  <a:rPr lang="en-GB" sz="1000" dirty="0" smtClean="0"/>
                  <a:t>Ellie </a:t>
                </a:r>
                <a:r>
                  <a:rPr lang="en-GB" sz="1000" dirty="0" err="1" smtClean="0"/>
                  <a:t>Rigden</a:t>
                </a:r>
                <a:endParaRPr lang="en-GB" sz="1000" dirty="0" smtClean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042420" y="5109615"/>
                <a:ext cx="1085554" cy="56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50" b="1" dirty="0" smtClean="0"/>
                  <a:t>Teacher</a:t>
                </a:r>
              </a:p>
              <a:p>
                <a:pPr algn="ctr"/>
                <a:r>
                  <a:rPr lang="en-GB" sz="1000" dirty="0" smtClean="0"/>
                  <a:t>Harriet Woolston</a:t>
                </a:r>
              </a:p>
              <a:p>
                <a:pPr algn="ctr"/>
                <a:endParaRPr lang="en-GB" sz="1000" dirty="0" smtClean="0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1573304" y="5696225"/>
                <a:ext cx="1021725" cy="474522"/>
              </a:xfrm>
              <a:prstGeom prst="roundRect">
                <a:avLst/>
              </a:prstGeom>
              <a:solidFill>
                <a:srgbClr val="C08D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1580994" y="5136404"/>
                <a:ext cx="1018769" cy="408860"/>
              </a:xfrm>
              <a:prstGeom prst="roundRect">
                <a:avLst/>
              </a:prstGeom>
              <a:solidFill>
                <a:srgbClr val="C08D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1602057" y="4522601"/>
                <a:ext cx="889489" cy="474670"/>
              </a:xfrm>
              <a:prstGeom prst="roundRect">
                <a:avLst/>
              </a:prstGeom>
              <a:solidFill>
                <a:srgbClr val="C08D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31269" y="4544890"/>
                <a:ext cx="65274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50" b="1" dirty="0" smtClean="0"/>
                  <a:t>Teacher</a:t>
                </a:r>
              </a:p>
              <a:p>
                <a:pPr algn="ctr"/>
                <a:r>
                  <a:rPr lang="en-GB" sz="1050" dirty="0" smtClean="0"/>
                  <a:t>Vacancy</a:t>
                </a:r>
                <a:endParaRPr lang="en-GB" sz="105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45842" y="5114910"/>
                <a:ext cx="84670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50" b="1" dirty="0" smtClean="0"/>
                  <a:t>Teacher</a:t>
                </a:r>
              </a:p>
              <a:p>
                <a:r>
                  <a:rPr lang="en-GB" sz="1050" dirty="0" smtClean="0"/>
                  <a:t>Lou Sanders</a:t>
                </a:r>
                <a:endParaRPr lang="en-GB" sz="105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578410" y="5652640"/>
                <a:ext cx="1053494" cy="56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50" b="1" dirty="0" smtClean="0"/>
                  <a:t>Teacher</a:t>
                </a:r>
              </a:p>
              <a:p>
                <a:pPr algn="ctr"/>
                <a:r>
                  <a:rPr lang="en-GB" sz="1000" dirty="0" smtClean="0"/>
                  <a:t>Matthew Nelson</a:t>
                </a:r>
              </a:p>
              <a:p>
                <a:pPr algn="ctr"/>
                <a:endParaRPr lang="en-GB" sz="1000" dirty="0" smtClean="0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3959174" y="5723203"/>
                <a:ext cx="1200824" cy="391788"/>
              </a:xfrm>
              <a:prstGeom prst="roundRect">
                <a:avLst/>
              </a:prstGeom>
              <a:solidFill>
                <a:srgbClr val="C08D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b="1" dirty="0" smtClean="0">
                    <a:solidFill>
                      <a:schemeClr val="tx1"/>
                    </a:solidFill>
                  </a:rPr>
                  <a:t>Teacher</a:t>
                </a:r>
              </a:p>
              <a:p>
                <a:pPr algn="ctr"/>
                <a:r>
                  <a:rPr lang="en-GB" sz="1000" dirty="0" smtClean="0">
                    <a:solidFill>
                      <a:schemeClr val="tx1"/>
                    </a:solidFill>
                  </a:rPr>
                  <a:t>Sandra Nightingale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Rounded Rectangle 76"/>
            <p:cNvSpPr/>
            <p:nvPr/>
          </p:nvSpPr>
          <p:spPr>
            <a:xfrm>
              <a:off x="5162964" y="4867404"/>
              <a:ext cx="842100" cy="606685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56357" y="4859873"/>
              <a:ext cx="897243" cy="514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 smtClean="0"/>
                <a:t>Destinations Coordinator &amp; Behaviour Lead</a:t>
              </a:r>
            </a:p>
            <a:p>
              <a:pPr algn="ctr"/>
              <a:r>
                <a:rPr lang="en-GB" sz="800" dirty="0" smtClean="0"/>
                <a:t>Samuel Poole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02448" y="1514866"/>
            <a:ext cx="3893038" cy="1830375"/>
            <a:chOff x="4472919" y="1158959"/>
            <a:chExt cx="3893038" cy="1830375"/>
          </a:xfrm>
        </p:grpSpPr>
        <p:sp>
          <p:nvSpPr>
            <p:cNvPr id="41" name="Rounded Rectangle 40"/>
            <p:cNvSpPr/>
            <p:nvPr/>
          </p:nvSpPr>
          <p:spPr>
            <a:xfrm>
              <a:off x="5863849" y="1180576"/>
              <a:ext cx="1091338" cy="422214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093501" y="1810778"/>
              <a:ext cx="984563" cy="422499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003029" y="1186642"/>
              <a:ext cx="1165511" cy="423425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31764" y="1165560"/>
              <a:ext cx="133781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 smtClean="0"/>
                <a:t>Data Manager/</a:t>
              </a:r>
            </a:p>
            <a:p>
              <a:pPr algn="ctr"/>
              <a:r>
                <a:rPr lang="en-GB" sz="800" b="1" dirty="0" smtClean="0"/>
                <a:t>Exams Officer/GDPR</a:t>
              </a:r>
            </a:p>
            <a:p>
              <a:pPr algn="ctr"/>
              <a:r>
                <a:rPr lang="en-GB" sz="900" dirty="0" smtClean="0"/>
                <a:t>Ruth Majid</a:t>
              </a:r>
              <a:endParaRPr lang="en-GB" sz="9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08753" y="1158959"/>
              <a:ext cx="105830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/>
                <a:t>Business Manager</a:t>
              </a:r>
            </a:p>
            <a:p>
              <a:pPr algn="ctr"/>
              <a:r>
                <a:rPr lang="en-GB" sz="900" dirty="0" smtClean="0"/>
                <a:t>Suzanne Knott</a:t>
              </a:r>
            </a:p>
            <a:p>
              <a:pPr algn="ctr"/>
              <a:endParaRPr lang="en-GB" sz="1200" dirty="0">
                <a:solidFill>
                  <a:srgbClr val="FFFF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42894" y="1777609"/>
              <a:ext cx="1523063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 smtClean="0"/>
                <a:t>Reception</a:t>
              </a:r>
              <a:endParaRPr lang="en-GB" sz="800" b="1" dirty="0"/>
            </a:p>
            <a:p>
              <a:pPr algn="ctr"/>
              <a:r>
                <a:rPr lang="en-GB" sz="800" b="1" dirty="0" smtClean="0"/>
                <a:t> Beata </a:t>
              </a:r>
              <a:r>
                <a:rPr lang="en-GB" sz="800" b="1" dirty="0" err="1" smtClean="0"/>
                <a:t>Bialek</a:t>
              </a:r>
              <a:r>
                <a:rPr lang="en-GB" sz="800" b="1" dirty="0" smtClean="0"/>
                <a:t> 0.6</a:t>
              </a:r>
            </a:p>
            <a:p>
              <a:pPr algn="ctr"/>
              <a:r>
                <a:rPr lang="en-GB" sz="800" b="1" dirty="0" err="1" smtClean="0"/>
                <a:t>Marika</a:t>
              </a:r>
              <a:r>
                <a:rPr lang="en-GB" sz="800" b="1" dirty="0" smtClean="0"/>
                <a:t> Travers 0.4</a:t>
              </a:r>
              <a:endParaRPr lang="en-GB" sz="900" dirty="0" smtClean="0"/>
            </a:p>
            <a:p>
              <a:pPr algn="ctr"/>
              <a:endParaRPr lang="en-GB" sz="12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489545" y="1203742"/>
              <a:ext cx="1190645" cy="429456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96801" y="1167523"/>
              <a:ext cx="12722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 smtClean="0"/>
                <a:t>PA to Head of Service</a:t>
              </a:r>
            </a:p>
            <a:p>
              <a:pPr algn="ctr"/>
              <a:r>
                <a:rPr lang="en-GB" sz="800" b="1" dirty="0" smtClean="0"/>
                <a:t>&amp; Human Resources</a:t>
              </a:r>
            </a:p>
            <a:p>
              <a:pPr algn="ctr"/>
              <a:r>
                <a:rPr lang="en-GB" sz="800" dirty="0" smtClean="0"/>
                <a:t>Kay Fitzgerald</a:t>
              </a:r>
              <a:endParaRPr lang="en-GB" sz="8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472919" y="1727869"/>
              <a:ext cx="1277869" cy="422214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3212" y="1699320"/>
              <a:ext cx="11544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b="1" dirty="0" smtClean="0"/>
                <a:t>Site Caretakers</a:t>
              </a:r>
            </a:p>
            <a:p>
              <a:pPr algn="ctr"/>
              <a:r>
                <a:rPr lang="en-GB" sz="800" dirty="0" smtClean="0"/>
                <a:t>Sharon Cox, Gary </a:t>
              </a:r>
              <a:r>
                <a:rPr lang="en-GB" sz="800" dirty="0" err="1" smtClean="0"/>
                <a:t>Illing</a:t>
              </a:r>
              <a:endParaRPr lang="en-GB" sz="800" dirty="0" smtClean="0"/>
            </a:p>
            <a:p>
              <a:pPr algn="ctr"/>
              <a:r>
                <a:rPr lang="en-GB" sz="800" b="1" dirty="0" smtClean="0"/>
                <a:t>Cleaner </a:t>
              </a:r>
              <a:r>
                <a:rPr lang="en-GB" sz="800" dirty="0" smtClean="0"/>
                <a:t>– Lesley </a:t>
              </a:r>
              <a:r>
                <a:rPr lang="en-GB" sz="800" dirty="0" err="1" smtClean="0"/>
                <a:t>Spurin</a:t>
              </a:r>
              <a:endParaRPr lang="en-GB" sz="800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520116" y="2261724"/>
              <a:ext cx="1182817" cy="358755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681071" y="2231117"/>
              <a:ext cx="906017" cy="569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700" b="1" dirty="0" smtClean="0"/>
                <a:t>Senior Travel &amp;</a:t>
              </a:r>
            </a:p>
            <a:p>
              <a:pPr algn="ctr"/>
              <a:r>
                <a:rPr lang="en-GB" sz="700" b="1" dirty="0" smtClean="0"/>
                <a:t> Midday Supervisor</a:t>
              </a:r>
            </a:p>
            <a:p>
              <a:pPr algn="ctr"/>
              <a:r>
                <a:rPr lang="en-GB" sz="700" b="1" dirty="0" smtClean="0"/>
                <a:t>Susan </a:t>
              </a:r>
              <a:r>
                <a:rPr lang="en-GB" sz="700" b="1" dirty="0" err="1" smtClean="0"/>
                <a:t>Pettipher</a:t>
              </a:r>
              <a:endParaRPr lang="en-GB" sz="700" b="1" dirty="0" smtClean="0"/>
            </a:p>
            <a:p>
              <a:pPr algn="ctr"/>
              <a:endParaRPr lang="en-GB" sz="1000" b="1" dirty="0" smtClean="0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4541168" y="2675086"/>
              <a:ext cx="1129717" cy="293009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476506" y="2650780"/>
              <a:ext cx="12722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 smtClean="0"/>
                <a:t>Driver 0.5 x 2 </a:t>
              </a:r>
            </a:p>
            <a:p>
              <a:pPr algn="ctr"/>
              <a:r>
                <a:rPr lang="en-GB" sz="800" dirty="0" smtClean="0"/>
                <a:t>Vacancy</a:t>
              </a:r>
              <a:endParaRPr lang="en-GB" sz="8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609821" y="1316715"/>
            <a:ext cx="1968706" cy="742220"/>
            <a:chOff x="5241039" y="792356"/>
            <a:chExt cx="1968706" cy="585123"/>
          </a:xfrm>
        </p:grpSpPr>
        <p:sp>
          <p:nvSpPr>
            <p:cNvPr id="112" name="Rounded Rectangle 111"/>
            <p:cNvSpPr/>
            <p:nvPr/>
          </p:nvSpPr>
          <p:spPr>
            <a:xfrm>
              <a:off x="5241039" y="792356"/>
              <a:ext cx="1968706" cy="585123"/>
            </a:xfrm>
            <a:prstGeom prst="round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316823" y="844897"/>
              <a:ext cx="1786003" cy="509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 smtClean="0"/>
                <a:t>Assistant Head</a:t>
              </a:r>
              <a:r>
                <a:rPr lang="en-GB" sz="1200" dirty="0" smtClean="0"/>
                <a:t> </a:t>
              </a:r>
              <a:r>
                <a:rPr lang="en-GB" sz="1200" b="1" dirty="0" smtClean="0"/>
                <a:t>of</a:t>
              </a:r>
              <a:r>
                <a:rPr lang="en-GB" sz="1200" dirty="0" smtClean="0"/>
                <a:t> </a:t>
              </a:r>
              <a:r>
                <a:rPr lang="en-GB" sz="1200" b="1" dirty="0" smtClean="0"/>
                <a:t>Service</a:t>
              </a:r>
            </a:p>
            <a:p>
              <a:pPr algn="ctr"/>
              <a:endParaRPr lang="en-GB" sz="1200" dirty="0">
                <a:solidFill>
                  <a:srgbClr val="FFFF00"/>
                </a:solidFill>
              </a:endParaRPr>
            </a:p>
            <a:p>
              <a:pPr algn="ctr"/>
              <a:r>
                <a:rPr lang="en-GB" sz="1200" dirty="0" smtClean="0"/>
                <a:t>David Alphonso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3037215" y="3461478"/>
            <a:ext cx="2558714" cy="5309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 smtClean="0"/>
              <a:t>Quality of Education Lead</a:t>
            </a:r>
          </a:p>
          <a:p>
            <a:pPr algn="ctr"/>
            <a:r>
              <a:rPr lang="en-GB" sz="1000" b="1" dirty="0" smtClean="0"/>
              <a:t>Raising Standards Curriculum &amp; Destinations</a:t>
            </a:r>
          </a:p>
          <a:p>
            <a:pPr algn="ctr"/>
            <a:r>
              <a:rPr lang="en-GB" sz="1050" dirty="0" smtClean="0"/>
              <a:t>Phil Hardwick (Vocational CT)</a:t>
            </a:r>
            <a:endParaRPr lang="en-GB" sz="105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274175" y="3345042"/>
            <a:ext cx="5756374" cy="3397830"/>
            <a:chOff x="6274175" y="3192636"/>
            <a:chExt cx="5756374" cy="3397830"/>
          </a:xfrm>
        </p:grpSpPr>
        <p:sp>
          <p:nvSpPr>
            <p:cNvPr id="78" name="Rounded Rectangle 77"/>
            <p:cNvSpPr/>
            <p:nvPr/>
          </p:nvSpPr>
          <p:spPr>
            <a:xfrm>
              <a:off x="8244637" y="3904832"/>
              <a:ext cx="804436" cy="658615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0176412" y="3906349"/>
              <a:ext cx="804436" cy="658615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9210525" y="3898221"/>
              <a:ext cx="804436" cy="658615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142101" y="3949042"/>
              <a:ext cx="9412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b="1" dirty="0" smtClean="0"/>
                <a:t>Pastoral Manager</a:t>
              </a:r>
            </a:p>
            <a:p>
              <a:pPr algn="ctr"/>
              <a:r>
                <a:rPr lang="en-GB" sz="800" b="1" dirty="0" smtClean="0"/>
                <a:t>Short Stay</a:t>
              </a:r>
            </a:p>
            <a:p>
              <a:pPr algn="ctr"/>
              <a:r>
                <a:rPr lang="en-GB" sz="800" b="1" dirty="0" smtClean="0"/>
                <a:t>KS1, KS2, KS3</a:t>
              </a:r>
            </a:p>
            <a:p>
              <a:pPr algn="ctr"/>
              <a:r>
                <a:rPr lang="en-GB" sz="800" dirty="0" smtClean="0"/>
                <a:t>Paul</a:t>
              </a:r>
              <a:r>
                <a:rPr lang="en-GB" sz="800" b="1" dirty="0" smtClean="0"/>
                <a:t> </a:t>
              </a:r>
              <a:r>
                <a:rPr lang="en-GB" sz="800" dirty="0" smtClean="0"/>
                <a:t>Marshall</a:t>
              </a:r>
              <a:endParaRPr lang="en-GB" sz="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051292" y="3945414"/>
              <a:ext cx="10471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 smtClean="0"/>
                <a:t>Pastoral Manager </a:t>
              </a:r>
            </a:p>
            <a:p>
              <a:pPr algn="ctr"/>
              <a:r>
                <a:rPr lang="en-GB" sz="800" b="1" dirty="0" smtClean="0"/>
                <a:t>Westcourt</a:t>
              </a:r>
            </a:p>
            <a:p>
              <a:pPr algn="ctr"/>
              <a:r>
                <a:rPr lang="en-GB" sz="800" b="1" dirty="0" smtClean="0"/>
                <a:t>Short Stay KS4 </a:t>
              </a:r>
            </a:p>
            <a:p>
              <a:pPr algn="ctr"/>
              <a:r>
                <a:rPr lang="en-GB" sz="800" dirty="0" smtClean="0"/>
                <a:t>Vicky Couldridge</a:t>
              </a:r>
              <a:endParaRPr lang="en-GB" sz="800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1168959" y="3909792"/>
              <a:ext cx="804436" cy="653171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089266" y="3948023"/>
              <a:ext cx="9412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b="1" dirty="0" smtClean="0"/>
                <a:t>Pastoral Manager</a:t>
              </a:r>
            </a:p>
            <a:p>
              <a:pPr algn="ctr"/>
              <a:r>
                <a:rPr lang="en-GB" sz="800" b="1" dirty="0" err="1" smtClean="0"/>
                <a:t>Westcourt</a:t>
              </a:r>
              <a:endParaRPr lang="en-GB" sz="800" b="1" dirty="0" smtClean="0"/>
            </a:p>
            <a:p>
              <a:pPr algn="ctr"/>
              <a:r>
                <a:rPr lang="en-GB" sz="800" b="1" dirty="0" smtClean="0"/>
                <a:t>Long Stay KS4</a:t>
              </a:r>
            </a:p>
            <a:p>
              <a:pPr algn="ctr"/>
              <a:r>
                <a:rPr lang="en-GB" sz="800" dirty="0" smtClean="0"/>
                <a:t>Tracy</a:t>
              </a:r>
              <a:r>
                <a:rPr lang="en-GB" sz="800" b="1" dirty="0" smtClean="0"/>
                <a:t> </a:t>
              </a:r>
              <a:r>
                <a:rPr lang="en-GB" sz="800" dirty="0" smtClean="0"/>
                <a:t>Nash</a:t>
              </a:r>
              <a:endParaRPr lang="en-GB" sz="800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300890" y="3192636"/>
              <a:ext cx="1731944" cy="553918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8215023" y="5258977"/>
              <a:ext cx="823711" cy="300252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8007258" y="5142183"/>
              <a:ext cx="12283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700" b="1" dirty="0" smtClean="0"/>
                <a:t>Susan Carter Primary Outreach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270060" y="3924404"/>
              <a:ext cx="7713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b="1" dirty="0" smtClean="0"/>
                <a:t>Primary </a:t>
              </a:r>
            </a:p>
            <a:p>
              <a:pPr algn="ctr"/>
              <a:r>
                <a:rPr lang="en-GB" sz="800" b="1" dirty="0" smtClean="0"/>
                <a:t>Intervention</a:t>
              </a:r>
            </a:p>
            <a:p>
              <a:pPr algn="ctr"/>
              <a:r>
                <a:rPr lang="en-GB" sz="800" b="1" dirty="0" smtClean="0"/>
                <a:t>Teacher</a:t>
              </a:r>
            </a:p>
            <a:p>
              <a:pPr algn="ctr"/>
              <a:r>
                <a:rPr lang="en-GB" sz="800" dirty="0" smtClean="0"/>
                <a:t>Martine Allen</a:t>
              </a:r>
              <a:endParaRPr lang="en-GB" sz="8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452496" y="3234608"/>
              <a:ext cx="144783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 smtClean="0"/>
                <a:t>Strategic Lead P.D.W.</a:t>
              </a:r>
            </a:p>
            <a:p>
              <a:pPr algn="ctr"/>
              <a:r>
                <a:rPr lang="en-GB" sz="1100" dirty="0" smtClean="0"/>
                <a:t>Pamela Pritchard </a:t>
              </a:r>
              <a:endParaRPr lang="en-GB" sz="1100" dirty="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9052321" y="4676731"/>
              <a:ext cx="2102119" cy="37349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9109367" y="4701288"/>
              <a:ext cx="20265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 smtClean="0"/>
                <a:t>SEN &amp; Engagement Intervention</a:t>
              </a:r>
              <a:endParaRPr lang="en-GB" sz="1100" dirty="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9109367" y="5261504"/>
              <a:ext cx="823711" cy="300252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10020788" y="5256688"/>
              <a:ext cx="823711" cy="300252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9109367" y="6089610"/>
              <a:ext cx="823711" cy="300252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8227248" y="5706224"/>
              <a:ext cx="823711" cy="300252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10020788" y="6089610"/>
              <a:ext cx="823711" cy="300252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9121080" y="5696388"/>
              <a:ext cx="823711" cy="300252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10020788" y="5697526"/>
              <a:ext cx="823711" cy="300252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10942499" y="5681865"/>
              <a:ext cx="823711" cy="300252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0942500" y="5256688"/>
              <a:ext cx="823711" cy="300252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0726381" y="5131763"/>
              <a:ext cx="12283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800" b="1" dirty="0" smtClean="0"/>
                <a:t>Karen Gunner</a:t>
              </a:r>
            </a:p>
            <a:p>
              <a:pPr algn="ctr"/>
              <a:r>
                <a:rPr lang="en-GB" sz="800" b="1" dirty="0" smtClean="0"/>
                <a:t> Mentor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9802073" y="5139333"/>
              <a:ext cx="12283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800" b="1" dirty="0" smtClean="0"/>
                <a:t>Jenny Collins</a:t>
              </a:r>
            </a:p>
            <a:p>
              <a:pPr algn="ctr"/>
              <a:r>
                <a:rPr lang="en-GB" sz="800" b="1" dirty="0" smtClean="0"/>
                <a:t> Core Mentor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9800090" y="5581539"/>
              <a:ext cx="12283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700" b="1" dirty="0" smtClean="0"/>
                <a:t>Bev Knott</a:t>
              </a:r>
            </a:p>
            <a:p>
              <a:pPr algn="ctr"/>
              <a:r>
                <a:rPr lang="en-GB" sz="700" b="1" dirty="0" smtClean="0"/>
                <a:t> Primary Outreach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0726380" y="5581539"/>
              <a:ext cx="12283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700" b="1" dirty="0" smtClean="0"/>
                <a:t>Rachel Wells</a:t>
              </a:r>
            </a:p>
            <a:p>
              <a:pPr algn="ctr"/>
              <a:r>
                <a:rPr lang="en-GB" sz="700" b="1" dirty="0" smtClean="0"/>
                <a:t> SEN Mentor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8041546" y="5588295"/>
              <a:ext cx="12283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700" b="1" dirty="0" smtClean="0"/>
                <a:t>Heather </a:t>
              </a:r>
              <a:r>
                <a:rPr lang="en-GB" sz="700" b="1" dirty="0" err="1" smtClean="0"/>
                <a:t>Heffer</a:t>
              </a:r>
              <a:endParaRPr lang="en-GB" sz="700" b="1" dirty="0" smtClean="0"/>
            </a:p>
            <a:p>
              <a:pPr algn="ctr"/>
              <a:r>
                <a:rPr lang="en-GB" sz="700" b="1" dirty="0" smtClean="0"/>
                <a:t> SEN Mentor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8930988" y="5603170"/>
              <a:ext cx="12283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700" b="1" dirty="0" smtClean="0"/>
                <a:t>Charlotte Nye</a:t>
              </a:r>
            </a:p>
            <a:p>
              <a:pPr algn="ctr"/>
              <a:r>
                <a:rPr lang="en-GB" sz="700" b="1" dirty="0" smtClean="0"/>
                <a:t> Assessment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8938471" y="5988264"/>
              <a:ext cx="1228391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500" b="1" dirty="0"/>
            </a:p>
            <a:p>
              <a:pPr algn="ctr"/>
              <a:r>
                <a:rPr lang="en-GB" sz="700" b="1" dirty="0" smtClean="0"/>
                <a:t>Sandra Cross </a:t>
              </a:r>
            </a:p>
            <a:p>
              <a:pPr algn="ctr"/>
              <a:r>
                <a:rPr lang="en-GB" sz="700" b="1" dirty="0" smtClean="0"/>
                <a:t>SEN Mentor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9815875" y="5978338"/>
              <a:ext cx="12283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700" b="1" dirty="0" smtClean="0"/>
                <a:t>Georgette </a:t>
              </a:r>
              <a:r>
                <a:rPr lang="en-GB" sz="700" b="1" dirty="0"/>
                <a:t>Best </a:t>
              </a:r>
              <a:endParaRPr lang="en-GB" sz="700" b="1" dirty="0" smtClean="0"/>
            </a:p>
            <a:p>
              <a:pPr algn="ctr"/>
              <a:r>
                <a:rPr lang="en-GB" sz="700" b="1" dirty="0" smtClean="0"/>
                <a:t>Engagement Mentor</a:t>
              </a:r>
              <a:endParaRPr lang="en-GB" sz="800" b="1" dirty="0" smtClean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8877765" y="5145970"/>
              <a:ext cx="12283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700" b="1" dirty="0" smtClean="0"/>
                <a:t>Ian Burrell </a:t>
              </a:r>
            </a:p>
            <a:p>
              <a:pPr algn="ctr"/>
              <a:r>
                <a:rPr lang="en-GB" sz="700" b="1" dirty="0" smtClean="0"/>
                <a:t>Mentor</a:t>
              </a: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942499" y="6089610"/>
              <a:ext cx="823711" cy="300252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0726379" y="5978338"/>
              <a:ext cx="12283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700" b="1" dirty="0" smtClean="0"/>
                <a:t>Vacancy</a:t>
              </a:r>
            </a:p>
            <a:p>
              <a:pPr algn="ctr"/>
              <a:r>
                <a:rPr lang="en-GB" sz="700" b="1" dirty="0" smtClean="0"/>
                <a:t> SEMH Mentor</a:t>
              </a: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7379520" y="6151806"/>
              <a:ext cx="845106" cy="418821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6469547" y="6162862"/>
              <a:ext cx="874918" cy="418821"/>
            </a:xfrm>
            <a:prstGeom prst="roundRect">
              <a:avLst/>
            </a:prstGeom>
            <a:solidFill>
              <a:srgbClr val="C08D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274175" y="6005690"/>
              <a:ext cx="12283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800" b="1" dirty="0" smtClean="0"/>
                <a:t>Apprentice</a:t>
              </a:r>
            </a:p>
            <a:p>
              <a:pPr algn="ctr"/>
              <a:r>
                <a:rPr lang="en-GB" sz="800" b="1" dirty="0" smtClean="0"/>
                <a:t>  SEN Mentor</a:t>
              </a:r>
            </a:p>
            <a:p>
              <a:pPr algn="ctr"/>
              <a:r>
                <a:rPr lang="en-GB" sz="800" b="1" dirty="0" smtClean="0"/>
                <a:t>Vacancy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149415" y="6005691"/>
              <a:ext cx="12283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800" b="1" dirty="0"/>
            </a:p>
            <a:p>
              <a:pPr algn="ctr"/>
              <a:r>
                <a:rPr lang="en-GB" sz="800" b="1" dirty="0" smtClean="0"/>
                <a:t>Apprentice</a:t>
              </a:r>
            </a:p>
            <a:p>
              <a:pPr algn="ctr"/>
              <a:r>
                <a:rPr lang="en-GB" sz="800" b="1" dirty="0" smtClean="0"/>
                <a:t> Intervention </a:t>
              </a:r>
            </a:p>
            <a:p>
              <a:pPr algn="ctr"/>
              <a:r>
                <a:rPr lang="en-GB" sz="800" b="1" dirty="0" smtClean="0"/>
                <a:t>Vacancy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17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7" y="2019925"/>
            <a:ext cx="110282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b="1" dirty="0" smtClean="0">
              <a:solidFill>
                <a:srgbClr val="FF0000"/>
              </a:solidFill>
            </a:endParaRPr>
          </a:p>
          <a:p>
            <a:r>
              <a:rPr lang="en-GB" sz="1600" b="1" dirty="0" smtClean="0">
                <a:solidFill>
                  <a:srgbClr val="FF0000"/>
                </a:solidFill>
              </a:rPr>
              <a:t>1. Business Manager – DG End – SK @ KR7 01.04.2019</a:t>
            </a:r>
            <a:endParaRPr lang="en-GB" sz="1600" b="1" dirty="0">
              <a:solidFill>
                <a:srgbClr val="FF0000"/>
              </a:solidFill>
            </a:endParaRPr>
          </a:p>
          <a:p>
            <a:r>
              <a:rPr lang="en-GB" sz="1600" b="1" dirty="0" smtClean="0">
                <a:solidFill>
                  <a:srgbClr val="FF0000"/>
                </a:solidFill>
              </a:rPr>
              <a:t>2. Restructure of Middle Leaders following Teaching staff leavers and curriculum development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2.1  AHT Post m- Reverting to plan of 2018/19 as at 01.04.2019m – Curriculum &amp; Behaviour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2.2  Remaining M/L Posts to Raising standards leads. 1. Core &amp; Destinations 2. QTLA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3. Resignations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4. 2 x 0.6 UQTs – Increase to FT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5. Graduate Teacher employed as TA – Change to FT UQT 01.04.19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6. Considerations for some at risk posts following consultation outcome 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7. Two new Driver Posts – Permanent school location Gravesend – Cost effectiveness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8. Replacement TA posts</a:t>
            </a:r>
          </a:p>
          <a:p>
            <a:endParaRPr lang="en-GB" sz="1400" b="1" dirty="0" smtClean="0">
              <a:solidFill>
                <a:srgbClr val="FF0000"/>
              </a:solidFill>
            </a:endParaRPr>
          </a:p>
          <a:p>
            <a:endParaRPr lang="en-GB" sz="1400" b="1" dirty="0" smtClean="0">
              <a:solidFill>
                <a:srgbClr val="FF0000"/>
              </a:solidFill>
            </a:endParaRPr>
          </a:p>
          <a:p>
            <a:r>
              <a:rPr lang="en-GB" sz="1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endParaRPr lang="en-GB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7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352</Words>
  <Application>Microsoft Office PowerPoint</Application>
  <PresentationFormat>Widescreen</PresentationFormat>
  <Paragraphs>128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North West Kent Alternative Provision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Woolston</dc:creator>
  <cp:lastModifiedBy>Marie Woolston</cp:lastModifiedBy>
  <cp:revision>106</cp:revision>
  <cp:lastPrinted>2019-05-07T11:03:24Z</cp:lastPrinted>
  <dcterms:created xsi:type="dcterms:W3CDTF">2017-08-10T08:35:58Z</dcterms:created>
  <dcterms:modified xsi:type="dcterms:W3CDTF">2019-05-07T11:15:37Z</dcterms:modified>
</cp:coreProperties>
</file>