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8D70"/>
    <a:srgbClr val="CC0000"/>
    <a:srgbClr val="99CCFF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E8268-7CFA-4B77-AE23-CAC7DC16BF31}" type="datetimeFigureOut">
              <a:rPr lang="en-GB" smtClean="0"/>
              <a:t>07/05/2019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8F0CE-CCE0-43DA-9B67-1644AFF36A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097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E8268-7CFA-4B77-AE23-CAC7DC16BF31}" type="datetimeFigureOut">
              <a:rPr lang="en-GB" smtClean="0"/>
              <a:t>07/05/2019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8F0CE-CCE0-43DA-9B67-1644AFF36A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5636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E8268-7CFA-4B77-AE23-CAC7DC16BF31}" type="datetimeFigureOut">
              <a:rPr lang="en-GB" smtClean="0"/>
              <a:t>07/05/2019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8F0CE-CCE0-43DA-9B67-1644AFF36A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355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E8268-7CFA-4B77-AE23-CAC7DC16BF31}" type="datetimeFigureOut">
              <a:rPr lang="en-GB" smtClean="0"/>
              <a:t>07/05/2019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8F0CE-CCE0-43DA-9B67-1644AFF36A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4828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E8268-7CFA-4B77-AE23-CAC7DC16BF31}" type="datetimeFigureOut">
              <a:rPr lang="en-GB" smtClean="0"/>
              <a:t>07/05/2019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8F0CE-CCE0-43DA-9B67-1644AFF36A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4124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E8268-7CFA-4B77-AE23-CAC7DC16BF31}" type="datetimeFigureOut">
              <a:rPr lang="en-GB" smtClean="0"/>
              <a:t>07/05/2019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8F0CE-CCE0-43DA-9B67-1644AFF36A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205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E8268-7CFA-4B77-AE23-CAC7DC16BF31}" type="datetimeFigureOut">
              <a:rPr lang="en-GB" smtClean="0"/>
              <a:t>07/05/2019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8F0CE-CCE0-43DA-9B67-1644AFF36A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3715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E8268-7CFA-4B77-AE23-CAC7DC16BF31}" type="datetimeFigureOut">
              <a:rPr lang="en-GB" smtClean="0"/>
              <a:t>07/05/2019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8F0CE-CCE0-43DA-9B67-1644AFF36A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3045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E8268-7CFA-4B77-AE23-CAC7DC16BF31}" type="datetimeFigureOut">
              <a:rPr lang="en-GB" smtClean="0"/>
              <a:t>07/05/2019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8F0CE-CCE0-43DA-9B67-1644AFF36A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1231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E8268-7CFA-4B77-AE23-CAC7DC16BF31}" type="datetimeFigureOut">
              <a:rPr lang="en-GB" smtClean="0"/>
              <a:t>07/05/2019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8F0CE-CCE0-43DA-9B67-1644AFF36A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378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E8268-7CFA-4B77-AE23-CAC7DC16BF31}" type="datetimeFigureOut">
              <a:rPr lang="en-GB" smtClean="0"/>
              <a:t>07/05/2019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8F0CE-CCE0-43DA-9B67-1644AFF36A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9718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E8268-7CFA-4B77-AE23-CAC7DC16BF31}" type="datetimeFigureOut">
              <a:rPr lang="en-GB" smtClean="0"/>
              <a:t>07/05/2019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8F0CE-CCE0-43DA-9B67-1644AFF36A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8136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ounded Rectangle 30"/>
          <p:cNvSpPr/>
          <p:nvPr/>
        </p:nvSpPr>
        <p:spPr>
          <a:xfrm>
            <a:off x="5587088" y="351320"/>
            <a:ext cx="1903329" cy="55437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5949771" y="391385"/>
            <a:ext cx="11896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/>
              <a:t>Head of Service</a:t>
            </a:r>
          </a:p>
          <a:p>
            <a:r>
              <a:rPr lang="en-GB" sz="1200" dirty="0" smtClean="0"/>
              <a:t>Marie Woolston</a:t>
            </a:r>
            <a:endParaRPr lang="en-GB" sz="1200" dirty="0"/>
          </a:p>
        </p:txBody>
      </p:sp>
      <p:sp>
        <p:nvSpPr>
          <p:cNvPr id="34" name="Rectangle 33"/>
          <p:cNvSpPr/>
          <p:nvPr/>
        </p:nvSpPr>
        <p:spPr>
          <a:xfrm>
            <a:off x="131624" y="45006"/>
            <a:ext cx="4739178" cy="340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400" b="1" dirty="0" smtClean="0">
                <a:solidFill>
                  <a:srgbClr val="99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NORTH</a:t>
            </a:r>
            <a:r>
              <a:rPr lang="en-GB" sz="1400" b="1" dirty="0" smtClean="0">
                <a:solidFill>
                  <a:srgbClr val="CC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 smtClean="0">
                <a:solidFill>
                  <a:srgbClr val="99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WEST</a:t>
            </a:r>
            <a:r>
              <a:rPr lang="en-GB" sz="1400" b="1" dirty="0" smtClean="0">
                <a:solidFill>
                  <a:srgbClr val="CC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 smtClean="0">
                <a:solidFill>
                  <a:srgbClr val="99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KENT</a:t>
            </a:r>
            <a:r>
              <a:rPr lang="en-GB" sz="1400" b="1" dirty="0" smtClean="0">
                <a:solidFill>
                  <a:srgbClr val="CC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 smtClean="0">
                <a:solidFill>
                  <a:srgbClr val="99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ALTERNATIVE</a:t>
            </a:r>
            <a:r>
              <a:rPr lang="en-GB" sz="1400" b="1" dirty="0" smtClean="0">
                <a:solidFill>
                  <a:srgbClr val="CC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 smtClean="0">
                <a:solidFill>
                  <a:srgbClr val="99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PROVISION</a:t>
            </a:r>
            <a:r>
              <a:rPr lang="en-GB" sz="1400" b="1" dirty="0">
                <a:solidFill>
                  <a:srgbClr val="CC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b="1" dirty="0" smtClean="0">
                <a:solidFill>
                  <a:srgbClr val="99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endParaRPr lang="en-GB" sz="1400" dirty="0">
              <a:solidFill>
                <a:srgbClr val="99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4" name="Group 203"/>
          <p:cNvGrpSpPr/>
          <p:nvPr/>
        </p:nvGrpSpPr>
        <p:grpSpPr>
          <a:xfrm>
            <a:off x="9210525" y="781113"/>
            <a:ext cx="1968706" cy="742220"/>
            <a:chOff x="5241039" y="792356"/>
            <a:chExt cx="1968706" cy="585123"/>
          </a:xfrm>
        </p:grpSpPr>
        <p:sp>
          <p:nvSpPr>
            <p:cNvPr id="36" name="Rounded Rectangle 35"/>
            <p:cNvSpPr/>
            <p:nvPr/>
          </p:nvSpPr>
          <p:spPr>
            <a:xfrm>
              <a:off x="5241039" y="792356"/>
              <a:ext cx="1968706" cy="585123"/>
            </a:xfrm>
            <a:prstGeom prst="roundRect">
              <a:avLst/>
            </a:prstGeom>
            <a:solidFill>
              <a:srgbClr val="99CC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370620" y="844897"/>
              <a:ext cx="1678408" cy="5095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b="1" dirty="0" smtClean="0"/>
                <a:t>Deputy</a:t>
              </a:r>
              <a:r>
                <a:rPr lang="en-GB" sz="1200" dirty="0" smtClean="0"/>
                <a:t> </a:t>
              </a:r>
              <a:r>
                <a:rPr lang="en-GB" sz="1200" b="1" dirty="0" smtClean="0"/>
                <a:t>Head</a:t>
              </a:r>
              <a:r>
                <a:rPr lang="en-GB" sz="1200" dirty="0" smtClean="0"/>
                <a:t> </a:t>
              </a:r>
              <a:r>
                <a:rPr lang="en-GB" sz="1200" b="1" dirty="0" smtClean="0"/>
                <a:t>of</a:t>
              </a:r>
              <a:r>
                <a:rPr lang="en-GB" sz="1200" dirty="0" smtClean="0"/>
                <a:t> </a:t>
              </a:r>
              <a:r>
                <a:rPr lang="en-GB" sz="1200" b="1" dirty="0" smtClean="0"/>
                <a:t>Service</a:t>
              </a:r>
            </a:p>
            <a:p>
              <a:pPr algn="ctr"/>
              <a:r>
                <a:rPr lang="en-GB" sz="1200" b="1" dirty="0" smtClean="0"/>
                <a:t>SENCo</a:t>
              </a:r>
              <a:endParaRPr lang="en-GB" sz="1200" dirty="0">
                <a:solidFill>
                  <a:srgbClr val="FFFF00"/>
                </a:solidFill>
              </a:endParaRPr>
            </a:p>
            <a:p>
              <a:pPr algn="ctr"/>
              <a:r>
                <a:rPr lang="en-GB" sz="1200" dirty="0" smtClean="0"/>
                <a:t>Abigail Woodhouse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407357" y="3464286"/>
            <a:ext cx="2186817" cy="5309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800" b="1" dirty="0" smtClean="0"/>
              <a:t>Quality of Education Lead</a:t>
            </a:r>
          </a:p>
          <a:p>
            <a:pPr algn="ctr"/>
            <a:r>
              <a:rPr lang="en-GB" sz="1000" b="1" dirty="0" smtClean="0"/>
              <a:t>Raising Standards Quality of Teaching</a:t>
            </a:r>
          </a:p>
          <a:p>
            <a:pPr algn="ctr"/>
            <a:r>
              <a:rPr lang="en-GB" sz="1050" dirty="0" smtClean="0"/>
              <a:t>Dawn Johnson (English CT)</a:t>
            </a:r>
            <a:endParaRPr lang="en-GB" sz="1050" dirty="0"/>
          </a:p>
        </p:txBody>
      </p:sp>
      <p:grpSp>
        <p:nvGrpSpPr>
          <p:cNvPr id="24" name="Group 23"/>
          <p:cNvGrpSpPr/>
          <p:nvPr/>
        </p:nvGrpSpPr>
        <p:grpSpPr>
          <a:xfrm>
            <a:off x="834507" y="4310054"/>
            <a:ext cx="4905822" cy="1691731"/>
            <a:chOff x="1147778" y="4530189"/>
            <a:chExt cx="4905822" cy="1691731"/>
          </a:xfrm>
        </p:grpSpPr>
        <p:grpSp>
          <p:nvGrpSpPr>
            <p:cNvPr id="17" name="Group 16"/>
            <p:cNvGrpSpPr/>
            <p:nvPr/>
          </p:nvGrpSpPr>
          <p:grpSpPr>
            <a:xfrm>
              <a:off x="1147778" y="4530189"/>
              <a:ext cx="3586694" cy="1691731"/>
              <a:chOff x="1573304" y="4522601"/>
              <a:chExt cx="3586694" cy="1691731"/>
            </a:xfrm>
          </p:grpSpPr>
          <p:sp>
            <p:nvSpPr>
              <p:cNvPr id="93" name="Rounded Rectangle 92"/>
              <p:cNvSpPr/>
              <p:nvPr/>
            </p:nvSpPr>
            <p:spPr>
              <a:xfrm>
                <a:off x="4151590" y="4526328"/>
                <a:ext cx="889489" cy="474670"/>
              </a:xfrm>
              <a:prstGeom prst="roundRect">
                <a:avLst/>
              </a:prstGeom>
              <a:solidFill>
                <a:srgbClr val="C08D7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4" name="Rounded Rectangle 93"/>
              <p:cNvSpPr/>
              <p:nvPr/>
            </p:nvSpPr>
            <p:spPr>
              <a:xfrm>
                <a:off x="2944014" y="5127725"/>
                <a:ext cx="889489" cy="474670"/>
              </a:xfrm>
              <a:prstGeom prst="roundRect">
                <a:avLst/>
              </a:prstGeom>
              <a:solidFill>
                <a:srgbClr val="C08D7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6" name="Rounded Rectangle 95"/>
              <p:cNvSpPr/>
              <p:nvPr/>
            </p:nvSpPr>
            <p:spPr>
              <a:xfrm>
                <a:off x="2944014" y="4523867"/>
                <a:ext cx="889489" cy="474670"/>
              </a:xfrm>
              <a:prstGeom prst="roundRect">
                <a:avLst/>
              </a:prstGeom>
              <a:solidFill>
                <a:srgbClr val="C08D7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4187417" y="4535916"/>
                <a:ext cx="857928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050" b="1" dirty="0" smtClean="0"/>
                  <a:t>Teacher</a:t>
                </a:r>
              </a:p>
              <a:p>
                <a:pPr algn="ctr"/>
                <a:r>
                  <a:rPr lang="en-GB" sz="1050" dirty="0" smtClean="0"/>
                  <a:t>Daniel Sales</a:t>
                </a:r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2999113" y="4543610"/>
                <a:ext cx="72006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000" b="1" dirty="0" smtClean="0"/>
                  <a:t>Teacher</a:t>
                </a:r>
              </a:p>
              <a:p>
                <a:pPr algn="ctr"/>
                <a:r>
                  <a:rPr lang="en-GB" sz="1000" dirty="0" smtClean="0"/>
                  <a:t>Viki Burns</a:t>
                </a:r>
              </a:p>
            </p:txBody>
          </p:sp>
          <p:sp>
            <p:nvSpPr>
              <p:cNvPr id="62" name="Rounded Rectangle 61"/>
              <p:cNvSpPr/>
              <p:nvPr/>
            </p:nvSpPr>
            <p:spPr>
              <a:xfrm>
                <a:off x="4004053" y="5138048"/>
                <a:ext cx="1155945" cy="474670"/>
              </a:xfrm>
              <a:prstGeom prst="roundRect">
                <a:avLst/>
              </a:prstGeom>
              <a:solidFill>
                <a:srgbClr val="C08D7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/>
                <a:endParaRPr lang="en-GB" sz="1050" b="1" dirty="0" smtClean="0">
                  <a:solidFill>
                    <a:prstClr val="black"/>
                  </a:solidFill>
                </a:endParaRPr>
              </a:p>
              <a:p>
                <a:pPr lvl="0"/>
                <a:r>
                  <a:rPr lang="en-GB" sz="1050" b="1" dirty="0" smtClean="0">
                    <a:solidFill>
                      <a:prstClr val="black"/>
                    </a:solidFill>
                  </a:rPr>
                  <a:t> </a:t>
                </a:r>
                <a:endParaRPr lang="en-GB" sz="1050" b="1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2988529" y="5121020"/>
                <a:ext cx="78419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000" b="1" dirty="0" smtClean="0"/>
                  <a:t>Teacher</a:t>
                </a:r>
              </a:p>
              <a:p>
                <a:pPr algn="ctr"/>
                <a:r>
                  <a:rPr lang="en-GB" sz="1000" dirty="0" smtClean="0"/>
                  <a:t>Ellie </a:t>
                </a:r>
                <a:r>
                  <a:rPr lang="en-GB" sz="1000" dirty="0" err="1" smtClean="0"/>
                  <a:t>Rigden</a:t>
                </a:r>
                <a:endParaRPr lang="en-GB" sz="1000" dirty="0" smtClean="0"/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4042420" y="5109615"/>
                <a:ext cx="1085554" cy="5616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050" b="1" dirty="0" smtClean="0"/>
                  <a:t>Teacher</a:t>
                </a:r>
              </a:p>
              <a:p>
                <a:pPr algn="ctr"/>
                <a:r>
                  <a:rPr lang="en-GB" sz="1000" dirty="0" smtClean="0"/>
                  <a:t>Harriet Woolston</a:t>
                </a:r>
              </a:p>
              <a:p>
                <a:pPr algn="ctr"/>
                <a:endParaRPr lang="en-GB" sz="1000" dirty="0" smtClean="0"/>
              </a:p>
            </p:txBody>
          </p:sp>
          <p:sp>
            <p:nvSpPr>
              <p:cNvPr id="48" name="Rounded Rectangle 47"/>
              <p:cNvSpPr/>
              <p:nvPr/>
            </p:nvSpPr>
            <p:spPr>
              <a:xfrm>
                <a:off x="1573304" y="5696225"/>
                <a:ext cx="1021725" cy="474522"/>
              </a:xfrm>
              <a:prstGeom prst="roundRect">
                <a:avLst/>
              </a:prstGeom>
              <a:solidFill>
                <a:srgbClr val="C08D7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7" name="Rounded Rectangle 46"/>
              <p:cNvSpPr/>
              <p:nvPr/>
            </p:nvSpPr>
            <p:spPr>
              <a:xfrm>
                <a:off x="1580994" y="5136404"/>
                <a:ext cx="1018769" cy="408860"/>
              </a:xfrm>
              <a:prstGeom prst="roundRect">
                <a:avLst/>
              </a:prstGeom>
              <a:solidFill>
                <a:srgbClr val="C08D7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6" name="Rounded Rectangle 45"/>
              <p:cNvSpPr/>
              <p:nvPr/>
            </p:nvSpPr>
            <p:spPr>
              <a:xfrm>
                <a:off x="1602057" y="4522601"/>
                <a:ext cx="889489" cy="474670"/>
              </a:xfrm>
              <a:prstGeom prst="roundRect">
                <a:avLst/>
              </a:prstGeom>
              <a:solidFill>
                <a:srgbClr val="C08D7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1731269" y="4544890"/>
                <a:ext cx="652743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050" b="1" dirty="0" smtClean="0"/>
                  <a:t>Teacher</a:t>
                </a:r>
              </a:p>
              <a:p>
                <a:pPr algn="ctr"/>
                <a:r>
                  <a:rPr lang="en-GB" sz="1050" dirty="0" smtClean="0"/>
                  <a:t>Vacancy</a:t>
                </a:r>
                <a:endParaRPr lang="en-GB" sz="1050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1645842" y="5114910"/>
                <a:ext cx="846707" cy="415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050" b="1" dirty="0" smtClean="0"/>
                  <a:t>Teacher</a:t>
                </a:r>
              </a:p>
              <a:p>
                <a:r>
                  <a:rPr lang="en-GB" sz="1050" dirty="0" smtClean="0"/>
                  <a:t>Lou Sanders</a:t>
                </a:r>
                <a:endParaRPr lang="en-GB" sz="1050" dirty="0"/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1578410" y="5652640"/>
                <a:ext cx="1053494" cy="5616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050" b="1" dirty="0" smtClean="0"/>
                  <a:t>Teacher</a:t>
                </a:r>
              </a:p>
              <a:p>
                <a:pPr algn="ctr"/>
                <a:r>
                  <a:rPr lang="en-GB" sz="1000" dirty="0" smtClean="0"/>
                  <a:t>Matthew Nelson</a:t>
                </a:r>
              </a:p>
              <a:p>
                <a:pPr algn="ctr"/>
                <a:endParaRPr lang="en-GB" sz="1000" dirty="0" smtClean="0"/>
              </a:p>
            </p:txBody>
          </p:sp>
          <p:sp>
            <p:nvSpPr>
              <p:cNvPr id="108" name="Rounded Rectangle 107"/>
              <p:cNvSpPr/>
              <p:nvPr/>
            </p:nvSpPr>
            <p:spPr>
              <a:xfrm>
                <a:off x="3959174" y="5723203"/>
                <a:ext cx="1200824" cy="391788"/>
              </a:xfrm>
              <a:prstGeom prst="roundRect">
                <a:avLst/>
              </a:prstGeom>
              <a:solidFill>
                <a:srgbClr val="C08D7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00" b="1" dirty="0" smtClean="0">
                    <a:solidFill>
                      <a:schemeClr val="tx1"/>
                    </a:solidFill>
                  </a:rPr>
                  <a:t>Teacher</a:t>
                </a:r>
              </a:p>
              <a:p>
                <a:pPr algn="ctr"/>
                <a:r>
                  <a:rPr lang="en-GB" sz="1000" dirty="0" smtClean="0">
                    <a:solidFill>
                      <a:schemeClr val="tx1"/>
                    </a:solidFill>
                  </a:rPr>
                  <a:t>Sandra Nightingale</a:t>
                </a:r>
                <a:endParaRPr lang="en-GB" sz="10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7" name="Rounded Rectangle 76"/>
            <p:cNvSpPr/>
            <p:nvPr/>
          </p:nvSpPr>
          <p:spPr>
            <a:xfrm>
              <a:off x="5162964" y="4867404"/>
              <a:ext cx="842100" cy="606685"/>
            </a:xfrm>
            <a:prstGeom prst="roundRect">
              <a:avLst/>
            </a:prstGeom>
            <a:solidFill>
              <a:srgbClr val="C08D7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156357" y="4859873"/>
              <a:ext cx="897243" cy="5146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b="1" dirty="0" smtClean="0"/>
                <a:t>Destinations Coordinator &amp; Behaviour Lead</a:t>
              </a:r>
            </a:p>
            <a:p>
              <a:pPr algn="ctr"/>
              <a:r>
                <a:rPr lang="en-GB" sz="800" dirty="0" smtClean="0"/>
                <a:t>Samuel Poole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702448" y="1514866"/>
            <a:ext cx="3893038" cy="1830375"/>
            <a:chOff x="4472919" y="1158959"/>
            <a:chExt cx="3893038" cy="1830375"/>
          </a:xfrm>
        </p:grpSpPr>
        <p:sp>
          <p:nvSpPr>
            <p:cNvPr id="41" name="Rounded Rectangle 40"/>
            <p:cNvSpPr/>
            <p:nvPr/>
          </p:nvSpPr>
          <p:spPr>
            <a:xfrm>
              <a:off x="5863849" y="1180576"/>
              <a:ext cx="1091338" cy="422214"/>
            </a:xfrm>
            <a:prstGeom prst="roundRect">
              <a:avLst/>
            </a:prstGeom>
            <a:solidFill>
              <a:srgbClr val="C08D7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7093501" y="1810778"/>
              <a:ext cx="984563" cy="422499"/>
            </a:xfrm>
            <a:prstGeom prst="roundRect">
              <a:avLst/>
            </a:prstGeom>
            <a:solidFill>
              <a:srgbClr val="C08D7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7003029" y="1186642"/>
              <a:ext cx="1165511" cy="423425"/>
            </a:xfrm>
            <a:prstGeom prst="roundRect">
              <a:avLst/>
            </a:prstGeom>
            <a:solidFill>
              <a:srgbClr val="C08D7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731764" y="1165560"/>
              <a:ext cx="1337811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b="1" dirty="0" smtClean="0"/>
                <a:t>Data Manager/</a:t>
              </a:r>
            </a:p>
            <a:p>
              <a:pPr algn="ctr"/>
              <a:r>
                <a:rPr lang="en-GB" sz="800" b="1" dirty="0" smtClean="0"/>
                <a:t>Exams Officer/GDPR</a:t>
              </a:r>
            </a:p>
            <a:p>
              <a:pPr algn="ctr"/>
              <a:r>
                <a:rPr lang="en-GB" sz="900" dirty="0" smtClean="0"/>
                <a:t>Ruth Majid</a:t>
              </a:r>
              <a:endParaRPr lang="en-GB" sz="9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008753" y="1158959"/>
              <a:ext cx="1058303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900" b="1" dirty="0" smtClean="0"/>
                <a:t>Business Manager</a:t>
              </a:r>
            </a:p>
            <a:p>
              <a:pPr algn="ctr"/>
              <a:r>
                <a:rPr lang="en-GB" sz="900" dirty="0" smtClean="0"/>
                <a:t>Suzanne Knott</a:t>
              </a:r>
            </a:p>
            <a:p>
              <a:pPr algn="ctr"/>
              <a:endParaRPr lang="en-GB" sz="1200" dirty="0">
                <a:solidFill>
                  <a:srgbClr val="FFFF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842894" y="1777609"/>
              <a:ext cx="1523063" cy="6617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b="1" dirty="0" smtClean="0"/>
                <a:t>Reception</a:t>
              </a:r>
              <a:endParaRPr lang="en-GB" sz="800" b="1" dirty="0"/>
            </a:p>
            <a:p>
              <a:pPr algn="ctr"/>
              <a:r>
                <a:rPr lang="en-GB" sz="800" b="1" dirty="0" smtClean="0"/>
                <a:t> Beata </a:t>
              </a:r>
              <a:r>
                <a:rPr lang="en-GB" sz="800" b="1" dirty="0" err="1" smtClean="0"/>
                <a:t>Bialek</a:t>
              </a:r>
              <a:r>
                <a:rPr lang="en-GB" sz="800" b="1" dirty="0" smtClean="0"/>
                <a:t> 0.6</a:t>
              </a:r>
            </a:p>
            <a:p>
              <a:pPr algn="ctr"/>
              <a:r>
                <a:rPr lang="en-GB" sz="800" b="1" dirty="0" err="1" smtClean="0"/>
                <a:t>Marika</a:t>
              </a:r>
              <a:r>
                <a:rPr lang="en-GB" sz="800" b="1" dirty="0" smtClean="0"/>
                <a:t> Travers 0.4</a:t>
              </a:r>
              <a:endParaRPr lang="en-GB" sz="900" dirty="0" smtClean="0"/>
            </a:p>
            <a:p>
              <a:pPr algn="ctr"/>
              <a:endParaRPr lang="en-GB" sz="1200" dirty="0"/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4489545" y="1203742"/>
              <a:ext cx="1190645" cy="429456"/>
            </a:xfrm>
            <a:prstGeom prst="roundRect">
              <a:avLst/>
            </a:prstGeom>
            <a:solidFill>
              <a:srgbClr val="C08D7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496801" y="1167523"/>
              <a:ext cx="127229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b="1" dirty="0" smtClean="0"/>
                <a:t>PA to Head of Service</a:t>
              </a:r>
            </a:p>
            <a:p>
              <a:pPr algn="ctr"/>
              <a:r>
                <a:rPr lang="en-GB" sz="800" b="1" dirty="0" smtClean="0"/>
                <a:t>&amp; Human Resources</a:t>
              </a:r>
            </a:p>
            <a:p>
              <a:pPr algn="ctr"/>
              <a:r>
                <a:rPr lang="en-GB" sz="800" dirty="0" smtClean="0"/>
                <a:t>Kay Fitzgerald</a:t>
              </a:r>
              <a:endParaRPr lang="en-GB" sz="800" dirty="0"/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4472919" y="1727869"/>
              <a:ext cx="1277869" cy="422214"/>
            </a:xfrm>
            <a:prstGeom prst="roundRect">
              <a:avLst/>
            </a:prstGeom>
            <a:solidFill>
              <a:srgbClr val="C08D7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573212" y="1699320"/>
              <a:ext cx="115448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800" b="1" dirty="0" smtClean="0"/>
                <a:t>Site Caretakers</a:t>
              </a:r>
            </a:p>
            <a:p>
              <a:pPr algn="ctr"/>
              <a:r>
                <a:rPr lang="en-GB" sz="800" dirty="0" smtClean="0"/>
                <a:t>Sharon Cox, Gary </a:t>
              </a:r>
              <a:r>
                <a:rPr lang="en-GB" sz="800" dirty="0" err="1" smtClean="0"/>
                <a:t>Illing</a:t>
              </a:r>
              <a:endParaRPr lang="en-GB" sz="800" dirty="0" smtClean="0"/>
            </a:p>
            <a:p>
              <a:pPr algn="ctr"/>
              <a:r>
                <a:rPr lang="en-GB" sz="800" b="1" dirty="0" smtClean="0"/>
                <a:t>Cleaner </a:t>
              </a:r>
              <a:r>
                <a:rPr lang="en-GB" sz="800" dirty="0" smtClean="0"/>
                <a:t>– Lesley </a:t>
              </a:r>
              <a:r>
                <a:rPr lang="en-GB" sz="800" dirty="0" err="1" smtClean="0"/>
                <a:t>Spurin</a:t>
              </a:r>
              <a:endParaRPr lang="en-GB" sz="800" dirty="0"/>
            </a:p>
          </p:txBody>
        </p:sp>
        <p:sp>
          <p:nvSpPr>
            <p:cNvPr id="136" name="Rounded Rectangle 135"/>
            <p:cNvSpPr/>
            <p:nvPr/>
          </p:nvSpPr>
          <p:spPr>
            <a:xfrm>
              <a:off x="4520116" y="2261724"/>
              <a:ext cx="1182817" cy="358755"/>
            </a:xfrm>
            <a:prstGeom prst="roundRect">
              <a:avLst/>
            </a:prstGeom>
            <a:solidFill>
              <a:srgbClr val="C08D7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4681071" y="2231117"/>
              <a:ext cx="906017" cy="5693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700" b="1" dirty="0" smtClean="0"/>
                <a:t>Senior Travel &amp;</a:t>
              </a:r>
            </a:p>
            <a:p>
              <a:pPr algn="ctr"/>
              <a:r>
                <a:rPr lang="en-GB" sz="700" b="1" dirty="0" smtClean="0"/>
                <a:t> Midday Supervisor</a:t>
              </a:r>
            </a:p>
            <a:p>
              <a:pPr algn="ctr"/>
              <a:r>
                <a:rPr lang="en-GB" sz="700" b="1" dirty="0" smtClean="0"/>
                <a:t>Susan </a:t>
              </a:r>
              <a:r>
                <a:rPr lang="en-GB" sz="700" b="1" dirty="0" err="1" smtClean="0"/>
                <a:t>Pettipher</a:t>
              </a:r>
              <a:endParaRPr lang="en-GB" sz="700" b="1" dirty="0" smtClean="0"/>
            </a:p>
            <a:p>
              <a:pPr algn="ctr"/>
              <a:endParaRPr lang="en-GB" sz="1000" b="1" dirty="0" smtClean="0"/>
            </a:p>
          </p:txBody>
        </p:sp>
        <p:sp>
          <p:nvSpPr>
            <p:cNvPr id="109" name="Rounded Rectangle 108"/>
            <p:cNvSpPr/>
            <p:nvPr/>
          </p:nvSpPr>
          <p:spPr>
            <a:xfrm>
              <a:off x="4541168" y="2675086"/>
              <a:ext cx="1129717" cy="293009"/>
            </a:xfrm>
            <a:prstGeom prst="roundRect">
              <a:avLst/>
            </a:prstGeom>
            <a:solidFill>
              <a:srgbClr val="C08D7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4476506" y="2650780"/>
              <a:ext cx="12722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b="1" dirty="0" smtClean="0"/>
                <a:t>Driver 0.5 x 2 </a:t>
              </a:r>
            </a:p>
            <a:p>
              <a:pPr algn="ctr"/>
              <a:r>
                <a:rPr lang="en-GB" sz="800" dirty="0" smtClean="0"/>
                <a:t>Vacancy</a:t>
              </a:r>
              <a:endParaRPr lang="en-GB" sz="800" dirty="0"/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1609821" y="1316715"/>
            <a:ext cx="1968706" cy="742220"/>
            <a:chOff x="5241039" y="792356"/>
            <a:chExt cx="1968706" cy="585123"/>
          </a:xfrm>
        </p:grpSpPr>
        <p:sp>
          <p:nvSpPr>
            <p:cNvPr id="112" name="Rounded Rectangle 111"/>
            <p:cNvSpPr/>
            <p:nvPr/>
          </p:nvSpPr>
          <p:spPr>
            <a:xfrm>
              <a:off x="5241039" y="792356"/>
              <a:ext cx="1968706" cy="585123"/>
            </a:xfrm>
            <a:prstGeom prst="roundRect">
              <a:avLst/>
            </a:prstGeom>
            <a:solidFill>
              <a:srgbClr val="99CC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5316823" y="844897"/>
              <a:ext cx="1786003" cy="5095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b="1" dirty="0" smtClean="0"/>
                <a:t>Assistant Head</a:t>
              </a:r>
              <a:r>
                <a:rPr lang="en-GB" sz="1200" dirty="0" smtClean="0"/>
                <a:t> </a:t>
              </a:r>
              <a:r>
                <a:rPr lang="en-GB" sz="1200" b="1" dirty="0" smtClean="0"/>
                <a:t>of</a:t>
              </a:r>
              <a:r>
                <a:rPr lang="en-GB" sz="1200" dirty="0" smtClean="0"/>
                <a:t> </a:t>
              </a:r>
              <a:r>
                <a:rPr lang="en-GB" sz="1200" b="1" dirty="0" smtClean="0"/>
                <a:t>Service</a:t>
              </a:r>
            </a:p>
            <a:p>
              <a:pPr algn="ctr"/>
              <a:endParaRPr lang="en-GB" sz="1200" dirty="0">
                <a:solidFill>
                  <a:srgbClr val="FFFF00"/>
                </a:solidFill>
              </a:endParaRPr>
            </a:p>
            <a:p>
              <a:pPr algn="ctr"/>
              <a:r>
                <a:rPr lang="en-GB" sz="1200" dirty="0" smtClean="0"/>
                <a:t>David Alphonso</a:t>
              </a:r>
            </a:p>
          </p:txBody>
        </p:sp>
      </p:grpSp>
      <p:sp>
        <p:nvSpPr>
          <p:cNvPr id="114" name="TextBox 113"/>
          <p:cNvSpPr txBox="1"/>
          <p:nvPr/>
        </p:nvSpPr>
        <p:spPr>
          <a:xfrm>
            <a:off x="3037215" y="3461478"/>
            <a:ext cx="2558714" cy="5309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800" b="1" dirty="0" smtClean="0"/>
              <a:t>Quality of Education Lead</a:t>
            </a:r>
          </a:p>
          <a:p>
            <a:pPr algn="ctr"/>
            <a:r>
              <a:rPr lang="en-GB" sz="1000" b="1" dirty="0" smtClean="0"/>
              <a:t>Raising Standards Curriculum &amp; Destinations</a:t>
            </a:r>
          </a:p>
          <a:p>
            <a:pPr algn="ctr"/>
            <a:r>
              <a:rPr lang="en-GB" sz="1050" dirty="0" smtClean="0"/>
              <a:t>Phil Hardwick (Vocational CT)</a:t>
            </a:r>
            <a:endParaRPr lang="en-GB" sz="1050" dirty="0"/>
          </a:p>
        </p:txBody>
      </p:sp>
      <p:grpSp>
        <p:nvGrpSpPr>
          <p:cNvPr id="22" name="Group 21"/>
          <p:cNvGrpSpPr/>
          <p:nvPr/>
        </p:nvGrpSpPr>
        <p:grpSpPr>
          <a:xfrm>
            <a:off x="6274175" y="3345042"/>
            <a:ext cx="5756374" cy="3397830"/>
            <a:chOff x="6274175" y="3192636"/>
            <a:chExt cx="5756374" cy="3397830"/>
          </a:xfrm>
        </p:grpSpPr>
        <p:sp>
          <p:nvSpPr>
            <p:cNvPr id="78" name="Rounded Rectangle 77"/>
            <p:cNvSpPr/>
            <p:nvPr/>
          </p:nvSpPr>
          <p:spPr>
            <a:xfrm>
              <a:off x="8244637" y="3904832"/>
              <a:ext cx="804436" cy="658615"/>
            </a:xfrm>
            <a:prstGeom prst="roundRect">
              <a:avLst/>
            </a:prstGeom>
            <a:solidFill>
              <a:srgbClr val="C08D7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" name="Rounded Rectangle 53"/>
            <p:cNvSpPr/>
            <p:nvPr/>
          </p:nvSpPr>
          <p:spPr>
            <a:xfrm>
              <a:off x="10176412" y="3906349"/>
              <a:ext cx="804436" cy="658615"/>
            </a:xfrm>
            <a:prstGeom prst="roundRect">
              <a:avLst/>
            </a:prstGeom>
            <a:solidFill>
              <a:srgbClr val="C08D7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9210525" y="3898221"/>
              <a:ext cx="804436" cy="658615"/>
            </a:xfrm>
            <a:prstGeom prst="roundRect">
              <a:avLst/>
            </a:prstGeom>
            <a:solidFill>
              <a:srgbClr val="C08D7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9142101" y="3949042"/>
              <a:ext cx="94128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800" b="1" dirty="0" smtClean="0"/>
                <a:t>Pastoral Manager</a:t>
              </a:r>
            </a:p>
            <a:p>
              <a:pPr algn="ctr"/>
              <a:r>
                <a:rPr lang="en-GB" sz="800" b="1" dirty="0" smtClean="0"/>
                <a:t>Short Stay</a:t>
              </a:r>
            </a:p>
            <a:p>
              <a:pPr algn="ctr"/>
              <a:r>
                <a:rPr lang="en-GB" sz="800" b="1" dirty="0" smtClean="0"/>
                <a:t>KS1, KS2, KS3</a:t>
              </a:r>
            </a:p>
            <a:p>
              <a:pPr algn="ctr"/>
              <a:r>
                <a:rPr lang="en-GB" sz="800" dirty="0" smtClean="0"/>
                <a:t>Paul</a:t>
              </a:r>
              <a:r>
                <a:rPr lang="en-GB" sz="800" b="1" dirty="0" smtClean="0"/>
                <a:t> </a:t>
              </a:r>
              <a:r>
                <a:rPr lang="en-GB" sz="800" dirty="0" smtClean="0"/>
                <a:t>Marshall</a:t>
              </a:r>
              <a:endParaRPr lang="en-GB" sz="8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0051292" y="3945414"/>
              <a:ext cx="104711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b="1" dirty="0" smtClean="0"/>
                <a:t>Pastoral Manager </a:t>
              </a:r>
            </a:p>
            <a:p>
              <a:pPr algn="ctr"/>
              <a:r>
                <a:rPr lang="en-GB" sz="800" b="1" dirty="0" smtClean="0"/>
                <a:t>Westcourt</a:t>
              </a:r>
            </a:p>
            <a:p>
              <a:pPr algn="ctr"/>
              <a:r>
                <a:rPr lang="en-GB" sz="800" b="1" dirty="0" smtClean="0"/>
                <a:t>Short Stay KS4 </a:t>
              </a:r>
            </a:p>
            <a:p>
              <a:pPr algn="ctr"/>
              <a:r>
                <a:rPr lang="en-GB" sz="800" dirty="0" smtClean="0"/>
                <a:t>Vicky Couldridge</a:t>
              </a:r>
              <a:endParaRPr lang="en-GB" sz="800" dirty="0"/>
            </a:p>
          </p:txBody>
        </p:sp>
        <p:sp>
          <p:nvSpPr>
            <p:cNvPr id="55" name="Rounded Rectangle 54"/>
            <p:cNvSpPr/>
            <p:nvPr/>
          </p:nvSpPr>
          <p:spPr>
            <a:xfrm>
              <a:off x="11168959" y="3909792"/>
              <a:ext cx="804436" cy="653171"/>
            </a:xfrm>
            <a:prstGeom prst="roundRect">
              <a:avLst/>
            </a:prstGeom>
            <a:solidFill>
              <a:srgbClr val="C08D7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11089266" y="3948023"/>
              <a:ext cx="94128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800" b="1" dirty="0" smtClean="0"/>
                <a:t>Pastoral Manager</a:t>
              </a:r>
            </a:p>
            <a:p>
              <a:pPr algn="ctr"/>
              <a:r>
                <a:rPr lang="en-GB" sz="800" b="1" dirty="0" err="1" smtClean="0"/>
                <a:t>Westcourt</a:t>
              </a:r>
              <a:endParaRPr lang="en-GB" sz="800" b="1" dirty="0" smtClean="0"/>
            </a:p>
            <a:p>
              <a:pPr algn="ctr"/>
              <a:r>
                <a:rPr lang="en-GB" sz="800" b="1" dirty="0" smtClean="0"/>
                <a:t>Long Stay KS4</a:t>
              </a:r>
            </a:p>
            <a:p>
              <a:pPr algn="ctr"/>
              <a:r>
                <a:rPr lang="en-GB" sz="800" dirty="0" smtClean="0"/>
                <a:t>Tracy</a:t>
              </a:r>
              <a:r>
                <a:rPr lang="en-GB" sz="800" b="1" dirty="0" smtClean="0"/>
                <a:t> </a:t>
              </a:r>
              <a:r>
                <a:rPr lang="en-GB" sz="800" dirty="0" smtClean="0"/>
                <a:t>Nash</a:t>
              </a:r>
              <a:endParaRPr lang="en-GB" sz="800" dirty="0"/>
            </a:p>
          </p:txBody>
        </p:sp>
        <p:sp>
          <p:nvSpPr>
            <p:cNvPr id="68" name="Rounded Rectangle 67"/>
            <p:cNvSpPr/>
            <p:nvPr/>
          </p:nvSpPr>
          <p:spPr>
            <a:xfrm>
              <a:off x="9300890" y="3192636"/>
              <a:ext cx="1731944" cy="553918"/>
            </a:xfrm>
            <a:prstGeom prst="roundRect">
              <a:avLst/>
            </a:prstGeom>
            <a:solidFill>
              <a:srgbClr val="C08D7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9" name="Rounded Rectangle 118"/>
            <p:cNvSpPr/>
            <p:nvPr/>
          </p:nvSpPr>
          <p:spPr>
            <a:xfrm>
              <a:off x="8215023" y="5258977"/>
              <a:ext cx="823711" cy="300252"/>
            </a:xfrm>
            <a:prstGeom prst="roundRect">
              <a:avLst/>
            </a:prstGeom>
            <a:solidFill>
              <a:srgbClr val="C08D7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8007258" y="5142183"/>
              <a:ext cx="1228391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800" b="1" dirty="0"/>
            </a:p>
            <a:p>
              <a:pPr algn="ctr"/>
              <a:r>
                <a:rPr lang="en-GB" sz="700" b="1" dirty="0" smtClean="0"/>
                <a:t>Susan Carter Primary Outreach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8270060" y="3924404"/>
              <a:ext cx="77136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800" b="1" dirty="0" smtClean="0"/>
                <a:t>Primary </a:t>
              </a:r>
            </a:p>
            <a:p>
              <a:pPr algn="ctr"/>
              <a:r>
                <a:rPr lang="en-GB" sz="800" b="1" dirty="0" smtClean="0"/>
                <a:t>Intervention</a:t>
              </a:r>
            </a:p>
            <a:p>
              <a:pPr algn="ctr"/>
              <a:r>
                <a:rPr lang="en-GB" sz="800" b="1" dirty="0" smtClean="0"/>
                <a:t>Teacher</a:t>
              </a:r>
            </a:p>
            <a:p>
              <a:pPr algn="ctr"/>
              <a:r>
                <a:rPr lang="en-GB" sz="800" dirty="0" smtClean="0"/>
                <a:t>Martine Allen</a:t>
              </a:r>
              <a:endParaRPr lang="en-GB" sz="800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9452496" y="3234608"/>
              <a:ext cx="144783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100" b="1" dirty="0" smtClean="0"/>
                <a:t>Strategic Lead P.D.W.</a:t>
              </a:r>
            </a:p>
            <a:p>
              <a:pPr algn="ctr"/>
              <a:r>
                <a:rPr lang="en-GB" sz="1100" dirty="0" smtClean="0"/>
                <a:t>Pamela Pritchard </a:t>
              </a:r>
              <a:endParaRPr lang="en-GB" sz="1100" dirty="0"/>
            </a:p>
          </p:txBody>
        </p:sp>
        <p:sp>
          <p:nvSpPr>
            <p:cNvPr id="115" name="Rounded Rectangle 114"/>
            <p:cNvSpPr/>
            <p:nvPr/>
          </p:nvSpPr>
          <p:spPr>
            <a:xfrm>
              <a:off x="9052321" y="4676731"/>
              <a:ext cx="2102119" cy="373491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9109367" y="4701288"/>
              <a:ext cx="202651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100" dirty="0" smtClean="0"/>
                <a:t>SEN &amp; Engagement Intervention</a:t>
              </a:r>
              <a:endParaRPr lang="en-GB" sz="1100" dirty="0"/>
            </a:p>
          </p:txBody>
        </p:sp>
        <p:sp>
          <p:nvSpPr>
            <p:cNvPr id="125" name="Rounded Rectangle 124"/>
            <p:cNvSpPr/>
            <p:nvPr/>
          </p:nvSpPr>
          <p:spPr>
            <a:xfrm>
              <a:off x="9109367" y="5261504"/>
              <a:ext cx="823711" cy="300252"/>
            </a:xfrm>
            <a:prstGeom prst="roundRect">
              <a:avLst/>
            </a:prstGeom>
            <a:solidFill>
              <a:srgbClr val="C08D7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7" name="Rounded Rectangle 136"/>
            <p:cNvSpPr/>
            <p:nvPr/>
          </p:nvSpPr>
          <p:spPr>
            <a:xfrm>
              <a:off x="10020788" y="5256688"/>
              <a:ext cx="823711" cy="300252"/>
            </a:xfrm>
            <a:prstGeom prst="roundRect">
              <a:avLst/>
            </a:prstGeom>
            <a:solidFill>
              <a:srgbClr val="C08D7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8" name="Rounded Rectangle 137"/>
            <p:cNvSpPr/>
            <p:nvPr/>
          </p:nvSpPr>
          <p:spPr>
            <a:xfrm>
              <a:off x="9109367" y="6089610"/>
              <a:ext cx="823711" cy="300252"/>
            </a:xfrm>
            <a:prstGeom prst="roundRect">
              <a:avLst/>
            </a:prstGeom>
            <a:solidFill>
              <a:srgbClr val="C08D7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1" name="Rounded Rectangle 140"/>
            <p:cNvSpPr/>
            <p:nvPr/>
          </p:nvSpPr>
          <p:spPr>
            <a:xfrm>
              <a:off x="8227248" y="5706224"/>
              <a:ext cx="823711" cy="300252"/>
            </a:xfrm>
            <a:prstGeom prst="roundRect">
              <a:avLst/>
            </a:prstGeom>
            <a:solidFill>
              <a:srgbClr val="C08D7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2" name="Rounded Rectangle 141"/>
            <p:cNvSpPr/>
            <p:nvPr/>
          </p:nvSpPr>
          <p:spPr>
            <a:xfrm>
              <a:off x="10020788" y="6089610"/>
              <a:ext cx="823711" cy="300252"/>
            </a:xfrm>
            <a:prstGeom prst="roundRect">
              <a:avLst/>
            </a:prstGeom>
            <a:solidFill>
              <a:srgbClr val="C08D7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3" name="Rounded Rectangle 142"/>
            <p:cNvSpPr/>
            <p:nvPr/>
          </p:nvSpPr>
          <p:spPr>
            <a:xfrm>
              <a:off x="9121080" y="5696388"/>
              <a:ext cx="823711" cy="300252"/>
            </a:xfrm>
            <a:prstGeom prst="roundRect">
              <a:avLst/>
            </a:prstGeom>
            <a:solidFill>
              <a:srgbClr val="C08D7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4" name="Rounded Rectangle 143"/>
            <p:cNvSpPr/>
            <p:nvPr/>
          </p:nvSpPr>
          <p:spPr>
            <a:xfrm>
              <a:off x="10020788" y="5697526"/>
              <a:ext cx="823711" cy="300252"/>
            </a:xfrm>
            <a:prstGeom prst="roundRect">
              <a:avLst/>
            </a:prstGeom>
            <a:solidFill>
              <a:srgbClr val="C08D7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5" name="Rounded Rectangle 144"/>
            <p:cNvSpPr/>
            <p:nvPr/>
          </p:nvSpPr>
          <p:spPr>
            <a:xfrm>
              <a:off x="10942499" y="5681865"/>
              <a:ext cx="823711" cy="300252"/>
            </a:xfrm>
            <a:prstGeom prst="roundRect">
              <a:avLst/>
            </a:prstGeom>
            <a:solidFill>
              <a:srgbClr val="C08D7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6" name="Rounded Rectangle 145"/>
            <p:cNvSpPr/>
            <p:nvPr/>
          </p:nvSpPr>
          <p:spPr>
            <a:xfrm>
              <a:off x="10942500" y="5256688"/>
              <a:ext cx="823711" cy="300252"/>
            </a:xfrm>
            <a:prstGeom prst="roundRect">
              <a:avLst/>
            </a:prstGeom>
            <a:solidFill>
              <a:srgbClr val="C08D7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10726381" y="5131763"/>
              <a:ext cx="12283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800" b="1" dirty="0"/>
            </a:p>
            <a:p>
              <a:pPr algn="ctr"/>
              <a:r>
                <a:rPr lang="en-GB" sz="800" b="1" dirty="0" smtClean="0"/>
                <a:t>Karen Gunner</a:t>
              </a:r>
            </a:p>
            <a:p>
              <a:pPr algn="ctr"/>
              <a:r>
                <a:rPr lang="en-GB" sz="800" b="1" dirty="0" smtClean="0"/>
                <a:t> Mentor</a:t>
              </a:r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9802073" y="5139333"/>
              <a:ext cx="12283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800" b="1" dirty="0"/>
            </a:p>
            <a:p>
              <a:pPr algn="ctr"/>
              <a:r>
                <a:rPr lang="en-GB" sz="800" b="1" dirty="0" smtClean="0"/>
                <a:t>Jenny Collins</a:t>
              </a:r>
            </a:p>
            <a:p>
              <a:pPr algn="ctr"/>
              <a:r>
                <a:rPr lang="en-GB" sz="800" b="1" dirty="0" smtClean="0"/>
                <a:t> Core Mentor</a:t>
              </a:r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9800090" y="5581539"/>
              <a:ext cx="1228391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800" b="1" dirty="0"/>
            </a:p>
            <a:p>
              <a:pPr algn="ctr"/>
              <a:r>
                <a:rPr lang="en-GB" sz="700" b="1" dirty="0" smtClean="0"/>
                <a:t>Bev Knott</a:t>
              </a:r>
            </a:p>
            <a:p>
              <a:pPr algn="ctr"/>
              <a:r>
                <a:rPr lang="en-GB" sz="700" b="1" dirty="0" smtClean="0"/>
                <a:t> Primary Outreach</a:t>
              </a: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10726380" y="5581539"/>
              <a:ext cx="1228391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800" b="1" dirty="0"/>
            </a:p>
            <a:p>
              <a:pPr algn="ctr"/>
              <a:r>
                <a:rPr lang="en-GB" sz="700" b="1" dirty="0" smtClean="0"/>
                <a:t>Rachel Wells</a:t>
              </a:r>
            </a:p>
            <a:p>
              <a:pPr algn="ctr"/>
              <a:r>
                <a:rPr lang="en-GB" sz="700" b="1" dirty="0" smtClean="0"/>
                <a:t> SEN Mentor</a:t>
              </a:r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8041546" y="5588295"/>
              <a:ext cx="1228391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800" b="1" dirty="0"/>
            </a:p>
            <a:p>
              <a:pPr algn="ctr"/>
              <a:r>
                <a:rPr lang="en-GB" sz="700" b="1" dirty="0" smtClean="0"/>
                <a:t>Heather </a:t>
              </a:r>
              <a:r>
                <a:rPr lang="en-GB" sz="700" b="1" dirty="0" err="1" smtClean="0"/>
                <a:t>Heffer</a:t>
              </a:r>
              <a:endParaRPr lang="en-GB" sz="700" b="1" dirty="0" smtClean="0"/>
            </a:p>
            <a:p>
              <a:pPr algn="ctr"/>
              <a:r>
                <a:rPr lang="en-GB" sz="700" b="1" dirty="0" smtClean="0"/>
                <a:t> SEN Mentor</a:t>
              </a:r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8930988" y="5603170"/>
              <a:ext cx="1228391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800" b="1" dirty="0"/>
            </a:p>
            <a:p>
              <a:pPr algn="ctr"/>
              <a:r>
                <a:rPr lang="en-GB" sz="700" b="1" dirty="0" smtClean="0"/>
                <a:t>Charlotte Nye</a:t>
              </a:r>
            </a:p>
            <a:p>
              <a:pPr algn="ctr"/>
              <a:r>
                <a:rPr lang="en-GB" sz="700" b="1" dirty="0" smtClean="0"/>
                <a:t> Assessment</a:t>
              </a:r>
            </a:p>
          </p:txBody>
        </p:sp>
        <p:sp>
          <p:nvSpPr>
            <p:cNvPr id="154" name="TextBox 153"/>
            <p:cNvSpPr txBox="1"/>
            <p:nvPr/>
          </p:nvSpPr>
          <p:spPr>
            <a:xfrm>
              <a:off x="8938471" y="5988264"/>
              <a:ext cx="1228391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500" b="1" dirty="0"/>
            </a:p>
            <a:p>
              <a:pPr algn="ctr"/>
              <a:r>
                <a:rPr lang="en-GB" sz="700" b="1" dirty="0" smtClean="0"/>
                <a:t>Sandra Cross </a:t>
              </a:r>
            </a:p>
            <a:p>
              <a:pPr algn="ctr"/>
              <a:r>
                <a:rPr lang="en-GB" sz="700" b="1" dirty="0" smtClean="0"/>
                <a:t>SEN Mentor</a:t>
              </a:r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9815875" y="5978338"/>
              <a:ext cx="1228391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800" b="1" dirty="0"/>
            </a:p>
            <a:p>
              <a:pPr algn="ctr"/>
              <a:r>
                <a:rPr lang="en-GB" sz="700" b="1" dirty="0" smtClean="0"/>
                <a:t>Georgette </a:t>
              </a:r>
              <a:r>
                <a:rPr lang="en-GB" sz="700" b="1" dirty="0"/>
                <a:t>Best </a:t>
              </a:r>
              <a:endParaRPr lang="en-GB" sz="700" b="1" dirty="0" smtClean="0"/>
            </a:p>
            <a:p>
              <a:pPr algn="ctr"/>
              <a:r>
                <a:rPr lang="en-GB" sz="700" b="1" dirty="0" smtClean="0"/>
                <a:t>Engagement Mentor</a:t>
              </a:r>
              <a:endParaRPr lang="en-GB" sz="800" b="1" dirty="0" smtClean="0"/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8877765" y="5145970"/>
              <a:ext cx="1228391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800" b="1" dirty="0"/>
            </a:p>
            <a:p>
              <a:pPr algn="ctr"/>
              <a:r>
                <a:rPr lang="en-GB" sz="700" b="1" dirty="0" smtClean="0"/>
                <a:t>Ian Burrell </a:t>
              </a:r>
            </a:p>
            <a:p>
              <a:pPr algn="ctr"/>
              <a:r>
                <a:rPr lang="en-GB" sz="700" b="1" dirty="0" smtClean="0"/>
                <a:t>Mentor</a:t>
              </a:r>
            </a:p>
          </p:txBody>
        </p:sp>
        <p:sp>
          <p:nvSpPr>
            <p:cNvPr id="157" name="Rounded Rectangle 156"/>
            <p:cNvSpPr/>
            <p:nvPr/>
          </p:nvSpPr>
          <p:spPr>
            <a:xfrm>
              <a:off x="10942499" y="6089610"/>
              <a:ext cx="823711" cy="300252"/>
            </a:xfrm>
            <a:prstGeom prst="roundRect">
              <a:avLst/>
            </a:prstGeom>
            <a:solidFill>
              <a:srgbClr val="C08D7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10726379" y="5978338"/>
              <a:ext cx="1228391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800" b="1" dirty="0"/>
            </a:p>
            <a:p>
              <a:pPr algn="ctr"/>
              <a:r>
                <a:rPr lang="en-GB" sz="700" b="1" dirty="0" smtClean="0"/>
                <a:t>Vacancy</a:t>
              </a:r>
            </a:p>
            <a:p>
              <a:pPr algn="ctr"/>
              <a:r>
                <a:rPr lang="en-GB" sz="700" b="1" dirty="0" smtClean="0"/>
                <a:t> SEMH Mentor</a:t>
              </a:r>
            </a:p>
          </p:txBody>
        </p:sp>
        <p:sp>
          <p:nvSpPr>
            <p:cNvPr id="161" name="Rounded Rectangle 160"/>
            <p:cNvSpPr/>
            <p:nvPr/>
          </p:nvSpPr>
          <p:spPr>
            <a:xfrm>
              <a:off x="7379520" y="6151806"/>
              <a:ext cx="845106" cy="418821"/>
            </a:xfrm>
            <a:prstGeom prst="roundRect">
              <a:avLst/>
            </a:prstGeom>
            <a:solidFill>
              <a:srgbClr val="C08D7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2" name="Rounded Rectangle 161"/>
            <p:cNvSpPr/>
            <p:nvPr/>
          </p:nvSpPr>
          <p:spPr>
            <a:xfrm>
              <a:off x="6469547" y="6162862"/>
              <a:ext cx="874918" cy="418821"/>
            </a:xfrm>
            <a:prstGeom prst="roundRect">
              <a:avLst/>
            </a:prstGeom>
            <a:solidFill>
              <a:srgbClr val="C08D7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6274175" y="6005690"/>
              <a:ext cx="122839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800" b="1" dirty="0"/>
            </a:p>
            <a:p>
              <a:pPr algn="ctr"/>
              <a:r>
                <a:rPr lang="en-GB" sz="800" b="1" dirty="0" smtClean="0"/>
                <a:t>Apprentice</a:t>
              </a:r>
            </a:p>
            <a:p>
              <a:pPr algn="ctr"/>
              <a:r>
                <a:rPr lang="en-GB" sz="800" b="1" dirty="0" smtClean="0"/>
                <a:t>  SEN Mentor</a:t>
              </a:r>
            </a:p>
            <a:p>
              <a:pPr algn="ctr"/>
              <a:r>
                <a:rPr lang="en-GB" sz="800" b="1" dirty="0" smtClean="0"/>
                <a:t>Vacancy</a:t>
              </a:r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7149415" y="6005691"/>
              <a:ext cx="122839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800" b="1" dirty="0"/>
            </a:p>
            <a:p>
              <a:pPr algn="ctr"/>
              <a:r>
                <a:rPr lang="en-GB" sz="800" b="1" dirty="0" smtClean="0"/>
                <a:t>Apprentice</a:t>
              </a:r>
            </a:p>
            <a:p>
              <a:pPr algn="ctr"/>
              <a:r>
                <a:rPr lang="en-GB" sz="800" b="1" dirty="0" smtClean="0"/>
                <a:t> Intervention </a:t>
              </a:r>
            </a:p>
            <a:p>
              <a:pPr algn="ctr"/>
              <a:r>
                <a:rPr lang="en-GB" sz="800" b="1" dirty="0" smtClean="0"/>
                <a:t>Vacancy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9179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5637" y="2019925"/>
            <a:ext cx="11028218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600" b="1" dirty="0" smtClean="0">
              <a:solidFill>
                <a:srgbClr val="FF0000"/>
              </a:solidFill>
            </a:endParaRPr>
          </a:p>
          <a:p>
            <a:r>
              <a:rPr lang="en-GB" sz="1600" b="1" dirty="0" smtClean="0">
                <a:solidFill>
                  <a:srgbClr val="FF0000"/>
                </a:solidFill>
              </a:rPr>
              <a:t>1. Business Manager – DG End – SK @ KR7 01.04.2019</a:t>
            </a:r>
            <a:endParaRPr lang="en-GB" sz="1600" b="1" dirty="0">
              <a:solidFill>
                <a:srgbClr val="FF0000"/>
              </a:solidFill>
            </a:endParaRPr>
          </a:p>
          <a:p>
            <a:r>
              <a:rPr lang="en-GB" sz="1600" b="1" dirty="0" smtClean="0">
                <a:solidFill>
                  <a:srgbClr val="FF0000"/>
                </a:solidFill>
              </a:rPr>
              <a:t>2. Restructure of Middle Leaders following Teaching staff leavers and curriculum development</a:t>
            </a:r>
          </a:p>
          <a:p>
            <a:r>
              <a:rPr lang="en-GB" sz="1600" b="1" dirty="0" smtClean="0">
                <a:solidFill>
                  <a:srgbClr val="FF0000"/>
                </a:solidFill>
              </a:rPr>
              <a:t>2.1  AHT Post m- Reverting to plan of 2018/19 as at 01.04.2019m – Curriculum &amp; Behaviour</a:t>
            </a:r>
          </a:p>
          <a:p>
            <a:r>
              <a:rPr lang="en-GB" sz="1600" b="1" dirty="0" smtClean="0">
                <a:solidFill>
                  <a:srgbClr val="FF0000"/>
                </a:solidFill>
              </a:rPr>
              <a:t>2.2  Remaining M/L Posts to Raising standards leads. 1. Core &amp; Destinations 2. QTLA</a:t>
            </a:r>
          </a:p>
          <a:p>
            <a:r>
              <a:rPr lang="en-GB" sz="1600" b="1" dirty="0" smtClean="0">
                <a:solidFill>
                  <a:srgbClr val="FF0000"/>
                </a:solidFill>
              </a:rPr>
              <a:t>3. Resignations</a:t>
            </a:r>
          </a:p>
          <a:p>
            <a:r>
              <a:rPr lang="en-GB" sz="1600" b="1" dirty="0" smtClean="0">
                <a:solidFill>
                  <a:srgbClr val="FF0000"/>
                </a:solidFill>
              </a:rPr>
              <a:t>4. 2 x 0.6 UQTs – Increase to FT</a:t>
            </a:r>
          </a:p>
          <a:p>
            <a:r>
              <a:rPr lang="en-GB" sz="1600" b="1" dirty="0" smtClean="0">
                <a:solidFill>
                  <a:srgbClr val="FF0000"/>
                </a:solidFill>
              </a:rPr>
              <a:t>5. Graduate Teacher employed as TA – Change to FT UQT 01.04.19</a:t>
            </a:r>
          </a:p>
          <a:p>
            <a:r>
              <a:rPr lang="en-GB" sz="1600" b="1" dirty="0" smtClean="0">
                <a:solidFill>
                  <a:srgbClr val="FF0000"/>
                </a:solidFill>
              </a:rPr>
              <a:t>6. Considerations for some at risk posts following consultation outcome </a:t>
            </a:r>
          </a:p>
          <a:p>
            <a:r>
              <a:rPr lang="en-GB" sz="1600" b="1" dirty="0" smtClean="0">
                <a:solidFill>
                  <a:srgbClr val="FF0000"/>
                </a:solidFill>
              </a:rPr>
              <a:t>7. Two new Driver Posts – Permanent school location Gravesend – Cost effectiveness</a:t>
            </a:r>
          </a:p>
          <a:p>
            <a:r>
              <a:rPr lang="en-GB" sz="1600" b="1" dirty="0" smtClean="0">
                <a:solidFill>
                  <a:srgbClr val="FF0000"/>
                </a:solidFill>
              </a:rPr>
              <a:t>8. Replacement TA posts</a:t>
            </a:r>
          </a:p>
          <a:p>
            <a:endParaRPr lang="en-GB" sz="1400" b="1" dirty="0" smtClean="0">
              <a:solidFill>
                <a:srgbClr val="FF0000"/>
              </a:solidFill>
            </a:endParaRPr>
          </a:p>
          <a:p>
            <a:endParaRPr lang="en-GB" sz="1400" b="1" dirty="0" smtClean="0">
              <a:solidFill>
                <a:srgbClr val="FF0000"/>
              </a:solidFill>
            </a:endParaRPr>
          </a:p>
          <a:p>
            <a:r>
              <a:rPr lang="en-GB" sz="1400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GB" sz="1400" b="1" dirty="0" smtClean="0">
                <a:solidFill>
                  <a:srgbClr val="FF0000"/>
                </a:solidFill>
              </a:rPr>
              <a:t> </a:t>
            </a:r>
            <a:endParaRPr lang="en-GB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071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1715</TotalTime>
  <Words>352</Words>
  <Application>Microsoft Office PowerPoint</Application>
  <PresentationFormat>Widescreen</PresentationFormat>
  <Paragraphs>128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>North West Kent Alternative Provision Service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Marie Woolston</dc:creator>
  <cp:lastModifiedBy>Marie Woolston</cp:lastModifiedBy>
  <cp:revision>106</cp:revision>
  <cp:lastPrinted>2019-05-07T11:03:24Z</cp:lastPrinted>
  <dcterms:created xsi:type="dcterms:W3CDTF">2017-08-10T08:35:58Z</dcterms:created>
  <dcterms:modified xsi:type="dcterms:W3CDTF">2019-05-07T11:15:37Z</dcterms:modified>
</cp:coreProperties>
</file>